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36"/>
  </p:notesMasterIdLst>
  <p:handoutMasterIdLst>
    <p:handoutMasterId r:id="rId37"/>
  </p:handoutMasterIdLst>
  <p:sldIdLst>
    <p:sldId id="826" r:id="rId2"/>
    <p:sldId id="827" r:id="rId3"/>
    <p:sldId id="881" r:id="rId4"/>
    <p:sldId id="882" r:id="rId5"/>
    <p:sldId id="851" r:id="rId6"/>
    <p:sldId id="893" r:id="rId7"/>
    <p:sldId id="839" r:id="rId8"/>
    <p:sldId id="842" r:id="rId9"/>
    <p:sldId id="903" r:id="rId10"/>
    <p:sldId id="904" r:id="rId11"/>
    <p:sldId id="830" r:id="rId12"/>
    <p:sldId id="843" r:id="rId13"/>
    <p:sldId id="894" r:id="rId14"/>
    <p:sldId id="895" r:id="rId15"/>
    <p:sldId id="854" r:id="rId16"/>
    <p:sldId id="887" r:id="rId17"/>
    <p:sldId id="906" r:id="rId18"/>
    <p:sldId id="888" r:id="rId19"/>
    <p:sldId id="861" r:id="rId20"/>
    <p:sldId id="863" r:id="rId21"/>
    <p:sldId id="864" r:id="rId22"/>
    <p:sldId id="889" r:id="rId23"/>
    <p:sldId id="902" r:id="rId24"/>
    <p:sldId id="897" r:id="rId25"/>
    <p:sldId id="896" r:id="rId26"/>
    <p:sldId id="905" r:id="rId27"/>
    <p:sldId id="911" r:id="rId28"/>
    <p:sldId id="912" r:id="rId29"/>
    <p:sldId id="913" r:id="rId30"/>
    <p:sldId id="910" r:id="rId31"/>
    <p:sldId id="909" r:id="rId32"/>
    <p:sldId id="899" r:id="rId33"/>
    <p:sldId id="779" r:id="rId34"/>
    <p:sldId id="907" r:id="rId35"/>
  </p:sldIdLst>
  <p:sldSz cx="9144000" cy="6858000" type="screen4x3"/>
  <p:notesSz cx="6735763" cy="98663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23972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647944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971916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295888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619860" algn="l" defTabSz="647944" rtl="0" eaLnBrk="1" latinLnBrk="0" hangingPunct="1"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1943832" algn="l" defTabSz="647944" rtl="0" eaLnBrk="1" latinLnBrk="0" hangingPunct="1"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2267803" algn="l" defTabSz="647944" rtl="0" eaLnBrk="1" latinLnBrk="0" hangingPunct="1"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2591775" algn="l" defTabSz="647944" rtl="0" eaLnBrk="1" latinLnBrk="0" hangingPunct="1">
      <a:defRPr sz="15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7C7"/>
    <a:srgbClr val="3366FF"/>
    <a:srgbClr val="66CCFF"/>
    <a:srgbClr val="33CCCC"/>
    <a:srgbClr val="0099FF"/>
    <a:srgbClr val="0000FF"/>
    <a:srgbClr val="006600"/>
    <a:srgbClr val="00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7" autoAdjust="0"/>
  </p:normalViewPr>
  <p:slideViewPr>
    <p:cSldViewPr>
      <p:cViewPr varScale="1">
        <p:scale>
          <a:sx n="89" d="100"/>
          <a:sy n="89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t" anchorCtr="0" compatLnSpc="1">
            <a:prstTxWarp prst="textNoShape">
              <a:avLst/>
            </a:prstTxWarp>
          </a:bodyPr>
          <a:lstStyle>
            <a:lvl1pPr algn="l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1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t" anchorCtr="0" compatLnSpc="1">
            <a:prstTxWarp prst="textNoShape">
              <a:avLst/>
            </a:prstTxWarp>
          </a:bodyPr>
          <a:lstStyle>
            <a:lvl1pPr algn="r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412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b" anchorCtr="0" compatLnSpc="1">
            <a:prstTxWarp prst="textNoShape">
              <a:avLst/>
            </a:prstTxWarp>
          </a:bodyPr>
          <a:lstStyle>
            <a:lvl1pPr algn="l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b" anchorCtr="0" compatLnSpc="1">
            <a:prstTxWarp prst="textNoShape">
              <a:avLst/>
            </a:prstTxWarp>
          </a:bodyPr>
          <a:lstStyle>
            <a:lvl1pPr algn="r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7493FFD-6A72-4203-87F9-518B2877E3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630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t" anchorCtr="0" compatLnSpc="1">
            <a:prstTxWarp prst="textNoShape">
              <a:avLst/>
            </a:prstTxWarp>
          </a:bodyPr>
          <a:lstStyle>
            <a:lvl1pPr algn="l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t" anchorCtr="0" compatLnSpc="1">
            <a:prstTxWarp prst="textNoShape">
              <a:avLst/>
            </a:prstTxWarp>
          </a:bodyPr>
          <a:lstStyle>
            <a:lvl1pPr algn="r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35" y="4687292"/>
            <a:ext cx="5386094" cy="443984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12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b" anchorCtr="0" compatLnSpc="1">
            <a:prstTxWarp prst="textNoShape">
              <a:avLst/>
            </a:prstTxWarp>
          </a:bodyPr>
          <a:lstStyle>
            <a:lvl1pPr algn="l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715" tIns="46357" rIns="92715" bIns="46357" numCol="1" anchor="b" anchorCtr="0" compatLnSpc="1">
            <a:prstTxWarp prst="textNoShape">
              <a:avLst/>
            </a:prstTxWarp>
          </a:bodyPr>
          <a:lstStyle>
            <a:lvl1pPr algn="r" defTabSz="927182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3F23F129-6297-4373-9BE9-676F562F4E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034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2397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64794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97191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2958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619860" algn="l" defTabSz="6479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3832" algn="l" defTabSz="6479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67803" algn="l" defTabSz="6479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1775" algn="l" defTabSz="6479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380" y="2394858"/>
            <a:ext cx="7773240" cy="10885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73880" tIns="36940" rIns="73880" bIns="36940"/>
          <a:lstStyle/>
          <a:p>
            <a:endParaRPr lang="zh-CN" alt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3798" y="943430"/>
            <a:ext cx="5483040" cy="130628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1353" y="3265715"/>
            <a:ext cx="4945487" cy="1524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380" y="6248704"/>
            <a:ext cx="1904954" cy="4565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6669C-A2A1-4521-805F-911AFA2DAB33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529" y="6248704"/>
            <a:ext cx="2894947" cy="4565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666" y="6248704"/>
            <a:ext cx="1904954" cy="4565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D0951-1FA8-4958-AE20-1F41F5A9EA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33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3980-E9D1-461F-91F4-EED8DD3020BB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4D20-7476-4015-A165-0FB4893A25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909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637515" y="290286"/>
            <a:ext cx="1412196" cy="54428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9806" y="290286"/>
            <a:ext cx="4130198" cy="54428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7B06-FE9F-490D-A89E-98BE85B70305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019D-E90A-44D2-8E8F-2364544D87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173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404" y="290288"/>
            <a:ext cx="5644306" cy="11581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9805" y="1669143"/>
            <a:ext cx="5644306" cy="4064000"/>
          </a:xfrm>
        </p:spPr>
        <p:txBody>
          <a:bodyPr lIns="64794" tIns="32397" rIns="64794" bIns="32397"/>
          <a:lstStyle/>
          <a:p>
            <a:pPr lvl="0"/>
            <a:endParaRPr lang="zh-CN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3EB8-6621-4667-9048-0139A8007946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0EE8-EEBA-4096-B4D1-36A219DE9A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7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99808" y="290286"/>
            <a:ext cx="5649905" cy="5442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4BD9-D0C9-4B59-8CA1-89255FF7CCF5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5D7D-0968-43B5-B5CD-B2D30E0573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826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4BED-41E3-4E74-B598-37DF0B964DE6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18C6-EB91-449A-BB51-02277DCD86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52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556" y="4197049"/>
            <a:ext cx="5483040" cy="1297214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9556" y="2768299"/>
            <a:ext cx="5483040" cy="1428749"/>
          </a:xfrm>
        </p:spPr>
        <p:txBody>
          <a:bodyPr anchor="b"/>
          <a:lstStyle>
            <a:lvl1pPr marL="0" indent="0">
              <a:buNone/>
              <a:defRPr sz="1400"/>
            </a:lvl1pPr>
            <a:lvl2pPr marL="323972" indent="0">
              <a:buNone/>
              <a:defRPr sz="1300"/>
            </a:lvl2pPr>
            <a:lvl3pPr marL="647944" indent="0">
              <a:buNone/>
              <a:defRPr sz="1100"/>
            </a:lvl3pPr>
            <a:lvl4pPr marL="971916" indent="0">
              <a:buNone/>
              <a:defRPr sz="1000"/>
            </a:lvl4pPr>
            <a:lvl5pPr marL="1295888" indent="0">
              <a:buNone/>
              <a:defRPr sz="1000"/>
            </a:lvl5pPr>
            <a:lvl6pPr marL="1619860" indent="0">
              <a:buNone/>
              <a:defRPr sz="1000"/>
            </a:lvl6pPr>
            <a:lvl7pPr marL="1943832" indent="0">
              <a:buNone/>
              <a:defRPr sz="1000"/>
            </a:lvl7pPr>
            <a:lvl8pPr marL="2267803" indent="0">
              <a:buNone/>
              <a:defRPr sz="1000"/>
            </a:lvl8pPr>
            <a:lvl9pPr marL="259177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4F4B-F0E9-46A8-A0C0-424C95EB1305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B808-2191-4E35-A8DD-B14E77CAA6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8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9805" y="1669143"/>
            <a:ext cx="2768398" cy="4064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75713" y="1669143"/>
            <a:ext cx="2768398" cy="4064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A2AA8-FA07-4AA2-AC39-A4B06698B72E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7E95-7CDC-49CD-91AE-0397343712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4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32" y="261561"/>
            <a:ext cx="5805572" cy="10885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2532" y="1462013"/>
            <a:ext cx="2850151" cy="60929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972" indent="0">
              <a:buNone/>
              <a:defRPr sz="1400" b="1"/>
            </a:lvl2pPr>
            <a:lvl3pPr marL="647944" indent="0">
              <a:buNone/>
              <a:defRPr sz="1300" b="1"/>
            </a:lvl3pPr>
            <a:lvl4pPr marL="971916" indent="0">
              <a:buNone/>
              <a:defRPr sz="1100" b="1"/>
            </a:lvl4pPr>
            <a:lvl5pPr marL="1295888" indent="0">
              <a:buNone/>
              <a:defRPr sz="1100" b="1"/>
            </a:lvl5pPr>
            <a:lvl6pPr marL="1619860" indent="0">
              <a:buNone/>
              <a:defRPr sz="1100" b="1"/>
            </a:lvl6pPr>
            <a:lvl7pPr marL="1943832" indent="0">
              <a:buNone/>
              <a:defRPr sz="1100" b="1"/>
            </a:lvl7pPr>
            <a:lvl8pPr marL="2267803" indent="0">
              <a:buNone/>
              <a:defRPr sz="1100" b="1"/>
            </a:lvl8pPr>
            <a:lvl9pPr marL="2591775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2532" y="2071311"/>
            <a:ext cx="2850151" cy="376313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276834" y="1462013"/>
            <a:ext cx="2851270" cy="60929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972" indent="0">
              <a:buNone/>
              <a:defRPr sz="1400" b="1"/>
            </a:lvl2pPr>
            <a:lvl3pPr marL="647944" indent="0">
              <a:buNone/>
              <a:defRPr sz="1300" b="1"/>
            </a:lvl3pPr>
            <a:lvl4pPr marL="971916" indent="0">
              <a:buNone/>
              <a:defRPr sz="1100" b="1"/>
            </a:lvl4pPr>
            <a:lvl5pPr marL="1295888" indent="0">
              <a:buNone/>
              <a:defRPr sz="1100" b="1"/>
            </a:lvl5pPr>
            <a:lvl6pPr marL="1619860" indent="0">
              <a:buNone/>
              <a:defRPr sz="1100" b="1"/>
            </a:lvl6pPr>
            <a:lvl7pPr marL="1943832" indent="0">
              <a:buNone/>
              <a:defRPr sz="1100" b="1"/>
            </a:lvl7pPr>
            <a:lvl8pPr marL="2267803" indent="0">
              <a:buNone/>
              <a:defRPr sz="1100" b="1"/>
            </a:lvl8pPr>
            <a:lvl9pPr marL="2591775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276834" y="2071311"/>
            <a:ext cx="2851270" cy="376313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75CC-C786-41DD-BA06-D42514A92B76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9308-341A-4AE4-8930-BB0F0D6494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5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9949-104A-46FD-A9B9-3828571DC58D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599A-3FF3-40F3-93F5-0F39A9E0A3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75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65E6-7E0B-4958-B1CF-241F09336385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E065-86B8-4A97-9C27-D03517C29D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284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34" y="260049"/>
            <a:ext cx="2122215" cy="1106714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22019" y="260048"/>
            <a:ext cx="3606084" cy="557439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2534" y="1366763"/>
            <a:ext cx="2122215" cy="4467679"/>
          </a:xfrm>
        </p:spPr>
        <p:txBody>
          <a:bodyPr/>
          <a:lstStyle>
            <a:lvl1pPr marL="0" indent="0">
              <a:buNone/>
              <a:defRPr sz="1000"/>
            </a:lvl1pPr>
            <a:lvl2pPr marL="323972" indent="0">
              <a:buNone/>
              <a:defRPr sz="900"/>
            </a:lvl2pPr>
            <a:lvl3pPr marL="647944" indent="0">
              <a:buNone/>
              <a:defRPr sz="700"/>
            </a:lvl3pPr>
            <a:lvl4pPr marL="971916" indent="0">
              <a:buNone/>
              <a:defRPr sz="600"/>
            </a:lvl4pPr>
            <a:lvl5pPr marL="1295888" indent="0">
              <a:buNone/>
              <a:defRPr sz="600"/>
            </a:lvl5pPr>
            <a:lvl6pPr marL="1619860" indent="0">
              <a:buNone/>
              <a:defRPr sz="600"/>
            </a:lvl6pPr>
            <a:lvl7pPr marL="1943832" indent="0">
              <a:buNone/>
              <a:defRPr sz="600"/>
            </a:lvl7pPr>
            <a:lvl8pPr marL="2267803" indent="0">
              <a:buNone/>
              <a:defRPr sz="600"/>
            </a:lvl8pPr>
            <a:lvl9pPr marL="2591775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F2E2-DC22-4DE6-9351-D565CDC4B7E7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7677-A525-4DCC-9BC9-DD7DE7816B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31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4370" y="4572001"/>
            <a:ext cx="3870381" cy="539750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64370" y="583596"/>
            <a:ext cx="3870381" cy="3918857"/>
          </a:xfrm>
        </p:spPr>
        <p:txBody>
          <a:bodyPr lIns="64794" tIns="32397" rIns="64794" bIns="32397"/>
          <a:lstStyle>
            <a:lvl1pPr marL="0" indent="0">
              <a:buNone/>
              <a:defRPr sz="2300"/>
            </a:lvl1pPr>
            <a:lvl2pPr marL="323972" indent="0">
              <a:buNone/>
              <a:defRPr sz="2000"/>
            </a:lvl2pPr>
            <a:lvl3pPr marL="647944" indent="0">
              <a:buNone/>
              <a:defRPr sz="1700"/>
            </a:lvl3pPr>
            <a:lvl4pPr marL="971916" indent="0">
              <a:buNone/>
              <a:defRPr sz="1400"/>
            </a:lvl4pPr>
            <a:lvl5pPr marL="1295888" indent="0">
              <a:buNone/>
              <a:defRPr sz="1400"/>
            </a:lvl5pPr>
            <a:lvl6pPr marL="1619860" indent="0">
              <a:buNone/>
              <a:defRPr sz="1400"/>
            </a:lvl6pPr>
            <a:lvl7pPr marL="1943832" indent="0">
              <a:buNone/>
              <a:defRPr sz="1400"/>
            </a:lvl7pPr>
            <a:lvl8pPr marL="2267803" indent="0">
              <a:buNone/>
              <a:defRPr sz="1400"/>
            </a:lvl8pPr>
            <a:lvl9pPr marL="2591775" indent="0">
              <a:buNone/>
              <a:defRPr sz="1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64370" y="5111752"/>
            <a:ext cx="3870381" cy="766535"/>
          </a:xfrm>
        </p:spPr>
        <p:txBody>
          <a:bodyPr/>
          <a:lstStyle>
            <a:lvl1pPr marL="0" indent="0">
              <a:buNone/>
              <a:defRPr sz="1000"/>
            </a:lvl1pPr>
            <a:lvl2pPr marL="323972" indent="0">
              <a:buNone/>
              <a:defRPr sz="900"/>
            </a:lvl2pPr>
            <a:lvl3pPr marL="647944" indent="0">
              <a:buNone/>
              <a:defRPr sz="700"/>
            </a:lvl3pPr>
            <a:lvl4pPr marL="971916" indent="0">
              <a:buNone/>
              <a:defRPr sz="600"/>
            </a:lvl4pPr>
            <a:lvl5pPr marL="1295888" indent="0">
              <a:buNone/>
              <a:defRPr sz="600"/>
            </a:lvl5pPr>
            <a:lvl6pPr marL="1619860" indent="0">
              <a:buNone/>
              <a:defRPr sz="600"/>
            </a:lvl6pPr>
            <a:lvl7pPr marL="1943832" indent="0">
              <a:buNone/>
              <a:defRPr sz="600"/>
            </a:lvl7pPr>
            <a:lvl8pPr marL="2267803" indent="0">
              <a:buNone/>
              <a:defRPr sz="600"/>
            </a:lvl8pPr>
            <a:lvl9pPr marL="2591775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4D07-7535-4914-B632-0BC1EF9EFFEF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2A5B-A3F4-458C-9CC0-B2AB0CDFF8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1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513" y="305406"/>
            <a:ext cx="8001699" cy="12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670" y="1752299"/>
            <a:ext cx="8000580" cy="42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229" y="1567847"/>
            <a:ext cx="7958023" cy="10885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73880" tIns="36940" rIns="73880" bIns="36940"/>
          <a:lstStyle/>
          <a:p>
            <a:endParaRPr lang="zh-CN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229" y="6171595"/>
            <a:ext cx="7925547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794" tIns="32397" rIns="64794" bIns="32397"/>
          <a:lstStyle/>
          <a:p>
            <a:endParaRPr lang="zh-CN" alt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229" y="6245679"/>
            <a:ext cx="1981107" cy="4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t" anchorCtr="0" compatLnSpc="1">
            <a:prstTxWarp prst="textNoShape">
              <a:avLst/>
            </a:prstTxWarp>
          </a:bodyPr>
          <a:lstStyle>
            <a:lvl1pPr defTabSz="737936"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8604D86F-87C8-46C5-957A-76174CEDCE3C}" type="datetimeFigureOut">
              <a:rPr lang="zh-CN" altLang="en-US"/>
              <a:pPr>
                <a:defRPr/>
              </a:pPr>
              <a:t>2019/11/22</a:t>
            </a:fld>
            <a:endParaRPr lang="en-US" altLang="zh-CN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29" y="6245679"/>
            <a:ext cx="2894947" cy="4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t" anchorCtr="0" compatLnSpc="1">
            <a:prstTxWarp prst="textNoShape">
              <a:avLst/>
            </a:prstTxWarp>
          </a:bodyPr>
          <a:lstStyle>
            <a:lvl1pPr algn="ctr" defTabSz="737936"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9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68" y="6245679"/>
            <a:ext cx="1981107" cy="47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t" anchorCtr="0" compatLnSpc="1">
            <a:prstTxWarp prst="textNoShape">
              <a:avLst/>
            </a:prstTxWarp>
          </a:bodyPr>
          <a:lstStyle>
            <a:lvl1pPr algn="r" defTabSz="737936">
              <a:defRPr sz="1000" smtClean="0">
                <a:latin typeface="Verdana" pitchFamily="34" charset="0"/>
              </a:defRPr>
            </a:lvl1pPr>
          </a:lstStyle>
          <a:p>
            <a:pPr>
              <a:defRPr/>
            </a:pPr>
            <a:fld id="{522C8636-A5EF-4108-8F8B-719131B7E9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txStyles>
    <p:titleStyle>
      <a:lvl1pPr algn="l" defTabSz="73793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73793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defTabSz="73793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defTabSz="73793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defTabSz="73793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323972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647944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971916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295888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380217" indent="-380217" algn="l" defTabSz="73793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32312" indent="-350970" algn="l" defTabSz="73793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</a:defRPr>
      </a:lvl2pPr>
      <a:lvl3pPr marL="1054034" indent="-319472" algn="l" defTabSz="73793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800">
          <a:solidFill>
            <a:schemeClr val="tx1"/>
          </a:solidFill>
          <a:latin typeface="+mn-lt"/>
          <a:ea typeface="+mn-ea"/>
        </a:defRPr>
      </a:lvl3pPr>
      <a:lvl4pPr marL="1369007" indent="-314973" algn="l" defTabSz="73793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1691853" indent="-321722" algn="l" defTabSz="737936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1807719" indent="-28235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131691" indent="-28235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2455663" indent="-28235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2779634" indent="-282351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44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1916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888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860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3832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03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1775" algn="l" defTabSz="64794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3.wdp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9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qmd.com/mas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File:Semf_asymmetric_term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48680"/>
            <a:ext cx="9144000" cy="1656184"/>
          </a:xfrm>
          <a:solidFill>
            <a:srgbClr val="CCF7C7"/>
          </a:solidFill>
        </p:spPr>
        <p:txBody>
          <a:bodyPr anchor="t"/>
          <a:lstStyle/>
          <a:p>
            <a:pPr algn="ctr">
              <a:lnSpc>
                <a:spcPct val="150000"/>
              </a:lnSpc>
            </a:pPr>
            <a:r>
              <a:rPr lang="en-US" altLang="zh-CN" sz="3400" dirty="0" smtClean="0">
                <a:solidFill>
                  <a:srgbClr val="0000FF"/>
                </a:solidFill>
              </a:rPr>
              <a:t>Mass predictions for neutron-rich </a:t>
            </a:r>
            <a:r>
              <a:rPr lang="en-US" altLang="zh-CN" sz="3400" dirty="0">
                <a:solidFill>
                  <a:srgbClr val="0000FF"/>
                </a:solidFill>
              </a:rPr>
              <a:t>nuclei and </a:t>
            </a:r>
            <a:r>
              <a:rPr lang="en-US" altLang="zh-CN" sz="3400" dirty="0" smtClean="0">
                <a:solidFill>
                  <a:srgbClr val="0000FF"/>
                </a:solidFill>
              </a:rPr>
              <a:t>super-heavy nuclei</a:t>
            </a:r>
            <a:endParaRPr lang="zh-CN" altLang="en-US" sz="3400" dirty="0" smtClean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948264" y="5182784"/>
            <a:ext cx="2195736" cy="1672788"/>
            <a:chOff x="0" y="2685"/>
            <a:chExt cx="2223" cy="1635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5"/>
              <a:ext cx="2223" cy="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292" y="3929"/>
              <a:ext cx="91" cy="9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85800" y="5429685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99FF"/>
                </a:solidFill>
              </a:rPr>
              <a:t>Origin of Elements and Cosmic Evolution: </a:t>
            </a:r>
            <a:r>
              <a:rPr lang="en-US" altLang="zh-CN" sz="1800" dirty="0" smtClean="0">
                <a:solidFill>
                  <a:srgbClr val="0099FF"/>
                </a:solidFill>
              </a:rPr>
              <a:t/>
            </a:r>
            <a:br>
              <a:rPr lang="en-US" altLang="zh-CN" sz="1800" dirty="0" smtClean="0">
                <a:solidFill>
                  <a:srgbClr val="0099FF"/>
                </a:solidFill>
              </a:rPr>
            </a:br>
            <a:r>
              <a:rPr lang="en-US" altLang="zh-CN" sz="1800" dirty="0" smtClean="0">
                <a:solidFill>
                  <a:srgbClr val="0099FF"/>
                </a:solidFill>
              </a:rPr>
              <a:t>From </a:t>
            </a:r>
            <a:r>
              <a:rPr lang="en-US" altLang="zh-CN" sz="1800" dirty="0">
                <a:solidFill>
                  <a:srgbClr val="0099FF"/>
                </a:solidFill>
              </a:rPr>
              <a:t>Big-Bang to Supernovae and Mergers</a:t>
            </a:r>
          </a:p>
          <a:p>
            <a:endParaRPr lang="en-US" altLang="zh-CN" sz="1800" dirty="0" smtClean="0">
              <a:solidFill>
                <a:srgbClr val="0099FF"/>
              </a:solidFill>
            </a:endParaRPr>
          </a:p>
          <a:p>
            <a:r>
              <a:rPr lang="en-US" altLang="zh-CN" sz="1800" dirty="0" smtClean="0">
                <a:solidFill>
                  <a:srgbClr val="0099FF"/>
                </a:solidFill>
              </a:rPr>
              <a:t>Nov. </a:t>
            </a:r>
            <a:r>
              <a:rPr lang="en-US" altLang="zh-CN" sz="1800" dirty="0">
                <a:solidFill>
                  <a:srgbClr val="0099FF"/>
                </a:solidFill>
              </a:rPr>
              <a:t>27 -- 29, </a:t>
            </a:r>
            <a:r>
              <a:rPr lang="en-US" altLang="zh-CN" sz="1800" dirty="0" smtClean="0">
                <a:solidFill>
                  <a:srgbClr val="0099FF"/>
                </a:solidFill>
              </a:rPr>
              <a:t>2019, Beijing </a:t>
            </a:r>
            <a:endParaRPr lang="en-US" altLang="zh-CN" sz="1800" dirty="0">
              <a:solidFill>
                <a:srgbClr val="0099FF"/>
              </a:solidFill>
              <a:effectLst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1178" y="2709292"/>
            <a:ext cx="7561262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t" anchorCtr="0" compatLnSpc="1">
            <a:prstTxWarp prst="textNoShape">
              <a:avLst/>
            </a:prstTxWarp>
          </a:bodyPr>
          <a:lstStyle>
            <a:lvl1pPr marL="380217" indent="-380217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2312" indent="-350970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054034" indent="-319472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69007" indent="-314973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1853" indent="-321722" algn="l" defTabSz="737936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07719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131691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455663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779634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200" u="sng" dirty="0" err="1" smtClean="0"/>
              <a:t>Ning</a:t>
            </a:r>
            <a:r>
              <a:rPr lang="en-US" altLang="zh-CN" sz="2200" u="sng" dirty="0" smtClean="0"/>
              <a:t> Wang</a:t>
            </a:r>
            <a:r>
              <a:rPr lang="en-US" altLang="zh-CN" sz="2200" u="sng" baseline="30000" dirty="0" smtClean="0"/>
              <a:t>1</a:t>
            </a:r>
            <a:r>
              <a:rPr lang="en-US" altLang="zh-CN" sz="2200" dirty="0" smtClean="0"/>
              <a:t>, Min Liu</a:t>
            </a:r>
            <a:r>
              <a:rPr lang="en-US" altLang="zh-CN" sz="2200" baseline="30000" dirty="0" smtClean="0"/>
              <a:t>1</a:t>
            </a:r>
            <a:r>
              <a:rPr lang="en-US" altLang="zh-CN" sz="2200" dirty="0" smtClean="0"/>
              <a:t>, Xi-Zhen Wu</a:t>
            </a:r>
            <a:r>
              <a:rPr lang="en-US" altLang="zh-CN" sz="2200" baseline="30000" dirty="0" smtClean="0"/>
              <a:t>2</a:t>
            </a:r>
            <a:r>
              <a:rPr lang="en-US" altLang="zh-CN" sz="2200" dirty="0" smtClean="0"/>
              <a:t>, </a:t>
            </a:r>
            <a:r>
              <a:rPr lang="en-US" altLang="zh-CN" sz="2200" dirty="0" err="1" smtClean="0"/>
              <a:t>Jie</a:t>
            </a:r>
            <a:r>
              <a:rPr lang="en-US" altLang="zh-CN" sz="2200" dirty="0" smtClean="0"/>
              <a:t> Meng</a:t>
            </a:r>
            <a:r>
              <a:rPr lang="en-US" altLang="zh-CN" sz="2200" baseline="30000" dirty="0" smtClean="0"/>
              <a:t>3,4</a:t>
            </a:r>
            <a:endParaRPr lang="en-US" altLang="zh-CN" sz="2200" b="1" baseline="30000" dirty="0" smtClean="0">
              <a:solidFill>
                <a:srgbClr val="0000FF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03648" y="3573890"/>
            <a:ext cx="4896544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/>
              <a:t>1 Guangxi Normal University, Guilin, China</a:t>
            </a:r>
          </a:p>
          <a:p>
            <a:pPr algn="l">
              <a:lnSpc>
                <a:spcPct val="120000"/>
              </a:lnSpc>
            </a:pPr>
            <a:r>
              <a:rPr lang="en-US" altLang="zh-CN" sz="1600" dirty="0"/>
              <a:t>2 China Institute of Atomic Energy, Beijing, China</a:t>
            </a:r>
          </a:p>
          <a:p>
            <a:pPr algn="l">
              <a:lnSpc>
                <a:spcPct val="120000"/>
              </a:lnSpc>
            </a:pPr>
            <a:r>
              <a:rPr lang="en-US" altLang="zh-CN" sz="1600" dirty="0"/>
              <a:t>3 Peking University, Beijing, </a:t>
            </a:r>
            <a:r>
              <a:rPr lang="en-US" altLang="zh-CN" sz="1600" dirty="0" smtClean="0"/>
              <a:t>China</a:t>
            </a:r>
          </a:p>
          <a:p>
            <a:pPr algn="l">
              <a:lnSpc>
                <a:spcPct val="120000"/>
              </a:lnSpc>
            </a:pPr>
            <a:r>
              <a:rPr lang="en-US" altLang="zh-CN" sz="1600" dirty="0" smtClean="0"/>
              <a:t>4 </a:t>
            </a:r>
            <a:r>
              <a:rPr lang="en-US" altLang="zh-CN" sz="1600" dirty="0" err="1" smtClean="0"/>
              <a:t>Beihang</a:t>
            </a:r>
            <a:r>
              <a:rPr lang="en-US" altLang="zh-CN" sz="1600" dirty="0" smtClean="0"/>
              <a:t> University, Beijing, China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702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" y="1756188"/>
            <a:ext cx="5769019" cy="435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8"/>
          <a:stretch>
            <a:fillRect/>
          </a:stretch>
        </p:blipFill>
        <p:spPr bwMode="auto">
          <a:xfrm>
            <a:off x="5742723" y="53170"/>
            <a:ext cx="3382048" cy="25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336158" y="2604585"/>
            <a:ext cx="270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dirty="0" err="1"/>
              <a:t>Sobiczewski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Pomorski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Prog</a:t>
            </a:r>
            <a:r>
              <a:rPr lang="en-US" altLang="zh-CN" sz="1400" dirty="0"/>
              <a:t>. Part. </a:t>
            </a:r>
            <a:r>
              <a:rPr lang="en-US" altLang="zh-CN" sz="1400" dirty="0" err="1"/>
              <a:t>Nucl</a:t>
            </a:r>
            <a:r>
              <a:rPr lang="en-US" altLang="zh-CN" sz="1400" dirty="0"/>
              <a:t>. Phys. 58 (2007) 292</a:t>
            </a:r>
            <a:endParaRPr lang="zh-CN" altLang="en-US" sz="1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421711" y="3917421"/>
            <a:ext cx="2412306" cy="1296144"/>
            <a:chOff x="6336158" y="1844824"/>
            <a:chExt cx="2412306" cy="1296144"/>
          </a:xfrm>
        </p:grpSpPr>
        <p:sp>
          <p:nvSpPr>
            <p:cNvPr id="8" name="线形标注 2 7"/>
            <p:cNvSpPr/>
            <p:nvPr/>
          </p:nvSpPr>
          <p:spPr bwMode="auto">
            <a:xfrm>
              <a:off x="6336158" y="1844824"/>
              <a:ext cx="2412306" cy="1296144"/>
            </a:xfrm>
            <a:prstGeom prst="borderCallout2">
              <a:avLst>
                <a:gd name="adj1" fmla="val 31277"/>
                <a:gd name="adj2" fmla="val -3019"/>
                <a:gd name="adj3" fmla="val 30617"/>
                <a:gd name="adj4" fmla="val -14542"/>
                <a:gd name="adj5" fmla="val 84149"/>
                <a:gd name="adj6" fmla="val -37811"/>
              </a:avLst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8166" y="2007377"/>
              <a:ext cx="23402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For super-heavy nuclei, the macroscopic fission barriers disappear in general,  </a:t>
              </a:r>
              <a:r>
                <a:rPr lang="en-US" altLang="zh-CN" sz="1600" dirty="0" err="1" smtClean="0">
                  <a:solidFill>
                    <a:srgbClr val="0000FF"/>
                  </a:solidFill>
                </a:rPr>
                <a:t>b</a:t>
              </a:r>
              <a:r>
                <a:rPr lang="en-US" altLang="zh-CN" sz="1600" baseline="-25000" dirty="0" err="1" smtClean="0">
                  <a:solidFill>
                    <a:srgbClr val="0000FF"/>
                  </a:solidFill>
                </a:rPr>
                <a:t>k</a:t>
              </a:r>
              <a:r>
                <a:rPr lang="en-US" altLang="zh-CN" sz="1600" baseline="-25000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sz="1600" dirty="0" smtClean="0">
                  <a:solidFill>
                    <a:srgbClr val="0000FF"/>
                  </a:solidFill>
                  <a:sym typeface="Wingdings" pitchFamily="2" charset="2"/>
                </a:rPr>
                <a:t> 0</a:t>
              </a:r>
              <a:endParaRPr lang="zh-CN" altLang="en-US" sz="1600" baseline="-25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4"/>
          <a:srcRect l="24865" r="27371"/>
          <a:stretch/>
        </p:blipFill>
        <p:spPr bwMode="auto">
          <a:xfrm>
            <a:off x="635584" y="548680"/>
            <a:ext cx="3072320" cy="778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0174" y="5501395"/>
            <a:ext cx="2933843" cy="6103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342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16" y="4558828"/>
            <a:ext cx="23764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21"/>
          <p:cNvGrpSpPr>
            <a:grpSpLocks/>
          </p:cNvGrpSpPr>
          <p:nvPr/>
        </p:nvGrpSpPr>
        <p:grpSpPr bwMode="auto">
          <a:xfrm>
            <a:off x="4597972" y="3627487"/>
            <a:ext cx="4391024" cy="809625"/>
            <a:chOff x="2926" y="1888"/>
            <a:chExt cx="2812" cy="555"/>
          </a:xfrm>
        </p:grpSpPr>
        <p:pic>
          <p:nvPicPr>
            <p:cNvPr id="40970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" y="1888"/>
              <a:ext cx="150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Text Box 36"/>
            <p:cNvSpPr txBox="1">
              <a:spLocks noChangeArrowheads="1"/>
            </p:cNvSpPr>
            <p:nvPr/>
          </p:nvSpPr>
          <p:spPr bwMode="auto">
            <a:xfrm>
              <a:off x="4504" y="2251"/>
              <a:ext cx="12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400" b="1">
                  <a:solidFill>
                    <a:srgbClr val="0066FF"/>
                  </a:solidFill>
                </a:rPr>
                <a:t>symmetry potential</a:t>
              </a:r>
            </a:p>
          </p:txBody>
        </p:sp>
        <p:sp>
          <p:nvSpPr>
            <p:cNvPr id="40972" name="Line 37"/>
            <p:cNvSpPr>
              <a:spLocks noChangeShapeType="1"/>
            </p:cNvSpPr>
            <p:nvPr/>
          </p:nvSpPr>
          <p:spPr bwMode="auto">
            <a:xfrm flipV="1">
              <a:off x="4195" y="2205"/>
              <a:ext cx="0" cy="15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0973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1933"/>
              <a:ext cx="816" cy="2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4" name="Line 20"/>
            <p:cNvSpPr>
              <a:spLocks noChangeShapeType="1"/>
            </p:cNvSpPr>
            <p:nvPr/>
          </p:nvSpPr>
          <p:spPr bwMode="auto">
            <a:xfrm>
              <a:off x="4195" y="2365"/>
              <a:ext cx="318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0969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72" y="1715344"/>
            <a:ext cx="22320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88654"/>
            <a:ext cx="4464496" cy="73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-12004" y="2708920"/>
            <a:ext cx="46815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t" anchorCtr="0" compatLnSpc="1">
            <a:prstTxWarp prst="textNoShape">
              <a:avLst/>
            </a:prstTxWarp>
          </a:bodyPr>
          <a:lstStyle>
            <a:lvl1pPr marL="380217" indent="-380217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2312" indent="-350970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054034" indent="-319472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69007" indent="-314973" algn="l" defTabSz="737936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691853" indent="-321722" algn="l" defTabSz="737936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07719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131691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455663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779634" indent="-282351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zh-CN" sz="2000" dirty="0" smtClean="0"/>
              <a:t>Symmetry energy coefficient</a:t>
            </a:r>
          </a:p>
          <a:p>
            <a:pPr marL="571500" indent="-5715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endParaRPr lang="zh-CN" altLang="en-US" sz="2000" dirty="0" smtClean="0"/>
          </a:p>
          <a:p>
            <a:pPr marL="571500" indent="-5715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zh-CN" sz="2000" dirty="0" smtClean="0"/>
              <a:t>Symmetry potential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altLang="zh-CN" sz="2000" dirty="0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zh-CN" altLang="en-US" sz="2000" dirty="0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altLang="zh-CN" sz="2000" dirty="0" smtClean="0"/>
              <a:t>Strength of spin-orbit potential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8" y="908720"/>
            <a:ext cx="8569930" cy="4101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zh-CN" sz="2400" b="1" kern="1200" dirty="0" err="1" smtClean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Isospin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altLang="zh-CN" sz="2400" b="1" kern="1200" dirty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dependence of model 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parameters</a:t>
            </a:r>
            <a:endParaRPr lang="en-US" altLang="zh-CN" sz="2400" b="1" kern="1200" dirty="0">
              <a:solidFill>
                <a:srgbClr val="0066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7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66825"/>
            <a:ext cx="89646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27675"/>
            <a:ext cx="66976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51470" y="563563"/>
            <a:ext cx="8208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A50021"/>
                </a:solidFill>
              </a:rPr>
              <a:t>4</a:t>
            </a:r>
            <a:r>
              <a:rPr lang="en-US" altLang="zh-CN" sz="2400" dirty="0" smtClean="0">
                <a:solidFill>
                  <a:srgbClr val="A50021"/>
                </a:solidFill>
              </a:rPr>
              <a:t>.   </a:t>
            </a:r>
            <a:r>
              <a:rPr lang="en-US" altLang="zh-CN" sz="2400" dirty="0" smtClean="0">
                <a:solidFill>
                  <a:srgbClr val="0000FF"/>
                </a:solidFill>
              </a:rPr>
              <a:t> 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urface diffuseness of the WS potential</a:t>
            </a:r>
            <a:endParaRPr lang="zh-CN" altLang="en-US" sz="2400" dirty="0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503560" y="6211674"/>
            <a:ext cx="83169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600" dirty="0">
                <a:solidFill>
                  <a:srgbClr val="0000FF"/>
                </a:solidFill>
              </a:rPr>
              <a:t>N. Wang, M. Liu, X. Z. Wu, and J. </a:t>
            </a:r>
            <a:r>
              <a:rPr lang="en-US" altLang="zh-CN" sz="1600" dirty="0" err="1">
                <a:solidFill>
                  <a:srgbClr val="0000FF"/>
                </a:solidFill>
              </a:rPr>
              <a:t>Meng</a:t>
            </a:r>
            <a:r>
              <a:rPr lang="en-US" altLang="zh-CN" sz="1600" dirty="0">
                <a:solidFill>
                  <a:srgbClr val="0000FF"/>
                </a:solidFill>
              </a:rPr>
              <a:t>, </a:t>
            </a:r>
            <a:r>
              <a:rPr lang="nb-NO" altLang="en-US" sz="1600" dirty="0">
                <a:solidFill>
                  <a:srgbClr val="0000FF"/>
                </a:solidFill>
              </a:rPr>
              <a:t>Phys. Lett. B </a:t>
            </a:r>
            <a:r>
              <a:rPr lang="nb-NO" altLang="en-US" sz="1600" b="1" dirty="0">
                <a:solidFill>
                  <a:srgbClr val="0000FF"/>
                </a:solidFill>
              </a:rPr>
              <a:t>734</a:t>
            </a:r>
            <a:r>
              <a:rPr lang="nb-NO" altLang="en-US" sz="1600" dirty="0">
                <a:solidFill>
                  <a:srgbClr val="0000FF"/>
                </a:solidFill>
              </a:rPr>
              <a:t> (2014) 215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7596336" y="3933056"/>
            <a:ext cx="14401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</a:rPr>
              <a:t>Neutron-rich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28" y="2253582"/>
            <a:ext cx="5403972" cy="29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94583" y="1773977"/>
            <a:ext cx="64154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dirty="0" smtClean="0">
                <a:solidFill>
                  <a:srgbClr val="99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Mirror </a:t>
            </a:r>
            <a:r>
              <a:rPr lang="en-US" altLang="zh-CN" sz="2200" dirty="0" smtClean="0">
                <a:solidFill>
                  <a:srgbClr val="99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Constraint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  <a:cs typeface="+mj-cs"/>
              </a:rPr>
              <a:t>from 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  <a:cs typeface="+mj-cs"/>
              </a:rPr>
              <a:t>isospin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  <a:cs typeface="+mj-cs"/>
              </a:rPr>
              <a:t> symmetry</a:t>
            </a:r>
            <a:endParaRPr lang="en-US" altLang="zh-CN" sz="22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8" y="6204298"/>
            <a:ext cx="3455988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4932436" y="6272485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2"/>
                </a:solidFill>
              </a:rPr>
              <a:t>reduces </a:t>
            </a:r>
            <a:r>
              <a:rPr lang="en-US" altLang="zh-CN" sz="2000" b="1" dirty="0" err="1">
                <a:solidFill>
                  <a:schemeClr val="tx2"/>
                </a:solidFill>
              </a:rPr>
              <a:t>rms</a:t>
            </a:r>
            <a:r>
              <a:rPr lang="en-US" altLang="zh-CN" sz="2000" b="1" dirty="0">
                <a:solidFill>
                  <a:schemeClr val="tx2"/>
                </a:solidFill>
              </a:rPr>
              <a:t> error by ~10%</a:t>
            </a:r>
          </a:p>
        </p:txBody>
      </p:sp>
      <p:pic>
        <p:nvPicPr>
          <p:cNvPr id="17" name="Picture 20" descr="specch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0115"/>
          <a:stretch>
            <a:fillRect/>
          </a:stretch>
        </p:blipFill>
        <p:spPr bwMode="auto">
          <a:xfrm>
            <a:off x="7164288" y="655510"/>
            <a:ext cx="1369318" cy="87746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</p:pic>
      <p:pic>
        <p:nvPicPr>
          <p:cNvPr id="38" name="Picture 8" descr="靖江王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"/>
          <a:stretch/>
        </p:blipFill>
        <p:spPr bwMode="auto">
          <a:xfrm>
            <a:off x="505362" y="2306852"/>
            <a:ext cx="3096344" cy="21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2" y="5489674"/>
            <a:ext cx="3600450" cy="495300"/>
          </a:xfrm>
          <a:prstGeom prst="rect">
            <a:avLst/>
          </a:prstGeom>
          <a:noFill/>
          <a:ln w="57150" cmpd="thickThin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491808" y="5705574"/>
            <a:ext cx="431800" cy="71438"/>
          </a:xfrm>
          <a:prstGeom prst="rightArrow">
            <a:avLst>
              <a:gd name="adj1" fmla="val 50000"/>
              <a:gd name="adj2" fmla="val 151111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9674"/>
            <a:ext cx="3705398" cy="51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8" y="908720"/>
            <a:ext cx="6545036" cy="4101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zh-CN" sz="2400" b="1" kern="1200" dirty="0" smtClean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Consideration of </a:t>
            </a:r>
            <a:r>
              <a:rPr lang="en-US" altLang="zh-CN" sz="2400" b="1" kern="1200" dirty="0" err="1" smtClean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isospin</a:t>
            </a:r>
            <a:r>
              <a:rPr lang="en-US" altLang="zh-CN" sz="2400" b="1" kern="1200" dirty="0" smtClean="0">
                <a:solidFill>
                  <a:srgbClr val="006600"/>
                </a:solidFill>
                <a:latin typeface="Arial" charset="0"/>
                <a:ea typeface="宋体" pitchFamily="2" charset="-122"/>
              </a:rPr>
              <a:t> symmetry</a:t>
            </a:r>
            <a:endParaRPr lang="en-US" altLang="zh-CN" sz="2400" b="1" kern="1200" dirty="0">
              <a:solidFill>
                <a:srgbClr val="0066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75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8473"/>
            <a:ext cx="867568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276600" y="6308725"/>
            <a:ext cx="568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/>
              <a:t>K. Mazurek, J. Dudek</a:t>
            </a:r>
            <a:r>
              <a:rPr lang="zh-CN" altLang="en-US" sz="1400"/>
              <a:t>，</a:t>
            </a:r>
            <a:r>
              <a:rPr lang="en-US" altLang="zh-CN" sz="1400"/>
              <a:t>et al., J. Phys. Conf. Seri. </a:t>
            </a:r>
            <a:r>
              <a:rPr lang="en-US" altLang="zh-CN" sz="1400" b="1"/>
              <a:t>205 </a:t>
            </a:r>
            <a:r>
              <a:rPr lang="en-US" altLang="zh-CN" sz="1400"/>
              <a:t>(2010) 012034 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48461"/>
            <a:ext cx="38163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640536"/>
            <a:ext cx="16573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5148263" y="1982936"/>
            <a:ext cx="1944687" cy="28797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5219700" y="3783161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600"/>
              <a:t>N=Z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2093913" y="3017986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FF00FF"/>
                </a:solidFill>
              </a:rPr>
              <a:t>(N,Z)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2536" y="548679"/>
            <a:ext cx="4895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dirty="0" smtClean="0">
                <a:solidFill>
                  <a:srgbClr val="99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Wigner </a:t>
            </a:r>
            <a:r>
              <a:rPr lang="en-US" altLang="zh-CN" sz="2600" dirty="0">
                <a:solidFill>
                  <a:srgbClr val="99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effect of heavy </a:t>
            </a:r>
            <a:r>
              <a:rPr lang="en-US" altLang="zh-CN" sz="2600" dirty="0" smtClean="0">
                <a:solidFill>
                  <a:srgbClr val="99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nuclei</a:t>
            </a:r>
            <a:endParaRPr lang="en-US" altLang="zh-CN" sz="2600" dirty="0">
              <a:solidFill>
                <a:srgbClr val="9900FF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37526" y="1084674"/>
            <a:ext cx="58712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 smtClean="0"/>
              <a:t>Isospin</a:t>
            </a:r>
            <a:r>
              <a:rPr lang="en-US" altLang="zh-CN" sz="2000" dirty="0" smtClean="0"/>
              <a:t> symmetry </a:t>
            </a:r>
            <a:r>
              <a:rPr lang="en-US" altLang="zh-CN" sz="2000" dirty="0" smtClean="0"/>
              <a:t>between </a:t>
            </a:r>
            <a:r>
              <a:rPr lang="en-US" altLang="zh-CN" sz="2000" dirty="0" smtClean="0"/>
              <a:t>valence nucleons</a:t>
            </a:r>
            <a:endParaRPr lang="en-US" altLang="zh-CN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7020272" y="525597"/>
            <a:ext cx="1702095" cy="1021333"/>
            <a:chOff x="7020272" y="463451"/>
            <a:chExt cx="1702095" cy="1021333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15417"/>
              <a:ext cx="789714" cy="717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48799" y="619647"/>
              <a:ext cx="773568" cy="702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接连接符 2"/>
            <p:cNvCxnSpPr/>
            <p:nvPr/>
          </p:nvCxnSpPr>
          <p:spPr bwMode="auto">
            <a:xfrm>
              <a:off x="7876513" y="463451"/>
              <a:ext cx="0" cy="1021333"/>
            </a:xfrm>
            <a:prstGeom prst="line">
              <a:avLst/>
            </a:prstGeom>
            <a:solidFill>
              <a:schemeClr val="accent1"/>
            </a:solidFill>
            <a:ln w="254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417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436264"/>
            <a:ext cx="8568952" cy="7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880" tIns="36940" rIns="73880" bIns="36940" anchor="b"/>
          <a:lstStyle/>
          <a:p>
            <a:pPr marL="462335" indent="-462335" defTabSz="737936" eaLnBrk="0" hangingPunct="0">
              <a:buFont typeface="Wingdings" pitchFamily="2" charset="2"/>
              <a:buChar char="p"/>
            </a:pPr>
            <a:r>
              <a:rPr lang="en-US" altLang="zh-CN" sz="3000" dirty="0" smtClean="0">
                <a:solidFill>
                  <a:schemeClr val="accent2"/>
                </a:solidFill>
                <a:latin typeface="Verdana" pitchFamily="34" charset="0"/>
                <a:ea typeface="微软雅黑" pitchFamily="34" charset="-122"/>
              </a:rPr>
              <a:t>Tests and model uncertainties</a:t>
            </a:r>
            <a:endParaRPr lang="zh-CN" altLang="en-US" sz="3000" dirty="0">
              <a:solidFill>
                <a:schemeClr val="accent2"/>
              </a:solidFill>
              <a:latin typeface="Verdana" pitchFamily="34" charset="0"/>
              <a:ea typeface="微软雅黑" pitchFamily="34" charset="-12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" y="2564904"/>
            <a:ext cx="90464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07504" y="1807438"/>
            <a:ext cx="6120680" cy="446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300" dirty="0" smtClean="0">
                <a:solidFill>
                  <a:srgbClr val="006600"/>
                </a:solidFill>
              </a:rPr>
              <a:t> </a:t>
            </a:r>
            <a:r>
              <a:rPr lang="en-US" altLang="zh-CN" sz="2300" b="1" dirty="0" smtClean="0">
                <a:solidFill>
                  <a:srgbClr val="006600"/>
                </a:solidFill>
              </a:rPr>
              <a:t>with masses at different regions</a:t>
            </a:r>
            <a:endParaRPr lang="zh-CN" altLang="en-US" sz="23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63" y="3212976"/>
            <a:ext cx="6984776" cy="357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51893" y="3212976"/>
            <a:ext cx="1683803" cy="3240360"/>
            <a:chOff x="147759" y="3789040"/>
            <a:chExt cx="1422404" cy="275614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077072"/>
              <a:ext cx="1279577" cy="2468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7759" y="3789040"/>
              <a:ext cx="1422404" cy="314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rgbClr val="3399FF"/>
                  </a:solidFill>
                </a:rPr>
                <a:t>LSD model </a:t>
              </a:r>
              <a:r>
                <a:rPr lang="en-US" altLang="zh-CN" sz="1800" dirty="0" smtClean="0"/>
                <a:t>…</a:t>
              </a:r>
              <a:endParaRPr lang="zh-CN" altLang="en-US" sz="1800" dirty="0"/>
            </a:p>
          </p:txBody>
        </p:sp>
      </p:grp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" y="14229"/>
            <a:ext cx="6948562" cy="28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74085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4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 years later, with more data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b="37169"/>
          <a:stretch/>
        </p:blipFill>
        <p:spPr bwMode="auto">
          <a:xfrm>
            <a:off x="9270" y="3284984"/>
            <a:ext cx="53548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/>
          <a:stretch/>
        </p:blipFill>
        <p:spPr bwMode="auto">
          <a:xfrm>
            <a:off x="369326" y="116056"/>
            <a:ext cx="8379138" cy="256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16" y="3537011"/>
            <a:ext cx="3896631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719"/>
            <a:ext cx="4901135" cy="120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" y="1743113"/>
            <a:ext cx="4793321" cy="21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7504" y="919181"/>
            <a:ext cx="479363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300" dirty="0" smtClean="0">
                <a:solidFill>
                  <a:srgbClr val="006600"/>
                </a:solidFill>
              </a:rPr>
              <a:t> </a:t>
            </a:r>
            <a:r>
              <a:rPr lang="en-US" altLang="zh-CN" sz="2300" b="1" dirty="0">
                <a:solidFill>
                  <a:srgbClr val="006600"/>
                </a:solidFill>
              </a:rPr>
              <a:t>alpha-decay energies of SHN</a:t>
            </a:r>
            <a:endParaRPr lang="zh-CN" altLang="en-US" sz="2300" b="1" dirty="0">
              <a:solidFill>
                <a:srgbClr val="0066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34" y="188640"/>
            <a:ext cx="418715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14" y="5949280"/>
            <a:ext cx="7848872" cy="85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55188" y="2225016"/>
            <a:ext cx="1500588" cy="843944"/>
          </a:xfrm>
          <a:prstGeom prst="rect">
            <a:avLst/>
          </a:prstGeom>
          <a:solidFill>
            <a:srgbClr val="CCF7C7"/>
          </a:solidFill>
          <a:ln>
            <a:noFill/>
          </a:ln>
          <a:effectLst/>
          <a:extLst/>
        </p:spPr>
        <p:txBody>
          <a:bodyPr wrap="square" lIns="104262" tIns="52131" rIns="104262" bIns="52131">
            <a:spAutoFit/>
          </a:bodyPr>
          <a:lstStyle>
            <a:lvl1pPr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0000FF"/>
                </a:solidFill>
              </a:rPr>
              <a:t>to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the data of 121 nuclei with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Z&gt;100   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07504" y="5301208"/>
            <a:ext cx="4409892" cy="3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62" tIns="52131" rIns="104262" bIns="52131">
            <a:spAutoFit/>
          </a:bodyPr>
          <a:lstStyle/>
          <a:p>
            <a:pPr defTabSz="737936"/>
            <a:r>
              <a:rPr lang="en-US" altLang="zh-CN" dirty="0" smtClean="0">
                <a:solidFill>
                  <a:srgbClr val="3366FF"/>
                </a:solidFill>
              </a:rPr>
              <a:t>Y. Z.  </a:t>
            </a:r>
            <a:r>
              <a:rPr lang="en-US" altLang="zh-CN" dirty="0">
                <a:solidFill>
                  <a:srgbClr val="3366FF"/>
                </a:solidFill>
              </a:rPr>
              <a:t>Wang, et al., Phys. Rev. C</a:t>
            </a:r>
            <a:r>
              <a:rPr lang="en-US" altLang="zh-CN" b="1" dirty="0">
                <a:solidFill>
                  <a:srgbClr val="3366FF"/>
                </a:solidFill>
              </a:rPr>
              <a:t>92</a:t>
            </a:r>
            <a:r>
              <a:rPr lang="en-US" altLang="zh-CN" dirty="0">
                <a:solidFill>
                  <a:srgbClr val="3366FF"/>
                </a:solidFill>
              </a:rPr>
              <a:t>,064301(2015)</a:t>
            </a:r>
            <a:endParaRPr lang="zh-CN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857" y="116632"/>
            <a:ext cx="8530183" cy="56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880" tIns="36940" rIns="73880" bIns="36940" anchor="b"/>
          <a:lstStyle/>
          <a:p>
            <a:pPr marL="457200" indent="-457200" defTabSz="737936" eaLnBrk="0" hangingPunct="0">
              <a:buFont typeface="Wingdings" pitchFamily="2" charset="2"/>
              <a:buChar char="Ø"/>
            </a:pPr>
            <a:r>
              <a:rPr lang="en-US" altLang="zh-CN" sz="230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r>
              <a:rPr lang="en-US" altLang="zh-CN" sz="2300" b="1" dirty="0">
                <a:solidFill>
                  <a:srgbClr val="006600"/>
                </a:solidFill>
              </a:rPr>
              <a:t>Predictive power for </a:t>
            </a:r>
            <a:r>
              <a:rPr lang="en-US" altLang="zh-CN" sz="2300" b="1" dirty="0">
                <a:solidFill>
                  <a:srgbClr val="006600"/>
                </a:solidFill>
              </a:rPr>
              <a:t>extremely unstable nuclei</a:t>
            </a:r>
            <a:endParaRPr lang="zh-CN" altLang="en-US" sz="2300" b="1" dirty="0">
              <a:solidFill>
                <a:srgbClr val="006600"/>
              </a:solidFill>
            </a:endParaRPr>
          </a:p>
        </p:txBody>
      </p:sp>
      <p:pic>
        <p:nvPicPr>
          <p:cNvPr id="45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b="10320"/>
          <a:stretch/>
        </p:blipFill>
        <p:spPr bwMode="auto">
          <a:xfrm>
            <a:off x="4860032" y="3302316"/>
            <a:ext cx="4123296" cy="31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364088" y="3302316"/>
            <a:ext cx="3691312" cy="2925887"/>
            <a:chOff x="5345184" y="3992510"/>
            <a:chExt cx="3691312" cy="2925887"/>
          </a:xfrm>
        </p:grpSpPr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5993256" y="6351442"/>
              <a:ext cx="2826396" cy="5669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262" tIns="52131" rIns="104262" bIns="52131">
              <a:spAutoFit/>
            </a:bodyPr>
            <a:lstStyle/>
            <a:p>
              <a:pPr defTabSz="1041400"/>
              <a:r>
                <a:rPr lang="en-US" altLang="zh-CN" dirty="0"/>
                <a:t>N. Wang and M. Liu, J. </a:t>
              </a:r>
              <a:r>
                <a:rPr lang="en-US" altLang="zh-CN" dirty="0" err="1"/>
                <a:t>Phys</a:t>
              </a:r>
              <a:r>
                <a:rPr lang="en-US" altLang="zh-CN" dirty="0"/>
                <a:t>: Conf. Seri. 420 (2013) 012057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45184" y="4444101"/>
              <a:ext cx="158417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</a:rPr>
                <a:t>RBF correction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860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2"/>
            <a:stretch/>
          </p:blipFill>
          <p:spPr bwMode="auto">
            <a:xfrm>
              <a:off x="8521137" y="3992510"/>
              <a:ext cx="515359" cy="260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02708"/>
              </p:ext>
            </p:extLst>
          </p:nvPr>
        </p:nvGraphicFramePr>
        <p:xfrm>
          <a:off x="593152" y="860689"/>
          <a:ext cx="8049136" cy="142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871"/>
                <a:gridCol w="1967567"/>
                <a:gridCol w="2146436"/>
                <a:gridCol w="1699262"/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 smtClean="0"/>
                        <a:t>rms</a:t>
                      </a:r>
                      <a:r>
                        <a:rPr lang="en-US" altLang="zh-CN" sz="1800" dirty="0" smtClean="0"/>
                        <a:t> err. 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WS*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FRDM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DZ28</a:t>
                      </a:r>
                      <a:endParaRPr lang="zh-CN" altLang="en-US" sz="2200" dirty="0"/>
                    </a:p>
                  </a:txBody>
                  <a:tcPr anchor="ctr"/>
                </a:tc>
              </a:tr>
              <a:tr h="511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Year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2010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1995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1995</a:t>
                      </a:r>
                      <a:endParaRPr lang="zh-CN" altLang="en-US" sz="2200" dirty="0"/>
                    </a:p>
                  </a:txBody>
                  <a:tcPr anchor="ctr"/>
                </a:tc>
              </a:tr>
              <a:tr h="4856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AME2003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441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656</a:t>
                      </a:r>
                      <a:endParaRPr lang="zh-CN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 smtClean="0"/>
                        <a:t>360</a:t>
                      </a:r>
                      <a:endParaRPr lang="zh-CN" alt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54352"/>
              </p:ext>
            </p:extLst>
          </p:nvPr>
        </p:nvGraphicFramePr>
        <p:xfrm>
          <a:off x="601184" y="2284865"/>
          <a:ext cx="8049136" cy="71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871"/>
                <a:gridCol w="1967567"/>
                <a:gridCol w="2146436"/>
                <a:gridCol w="1699262"/>
              </a:tblGrid>
              <a:tr h="7120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270 new data  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AME2016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FF"/>
                          </a:solidFill>
                        </a:rPr>
                        <a:t>589</a:t>
                      </a:r>
                      <a:endParaRPr lang="zh-CN" altLang="en-US" sz="2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FF"/>
                          </a:solidFill>
                        </a:rPr>
                        <a:t>901</a:t>
                      </a:r>
                      <a:endParaRPr lang="zh-CN" altLang="en-US" sz="2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FF"/>
                          </a:solidFill>
                        </a:rPr>
                        <a:t>763</a:t>
                      </a:r>
                      <a:endParaRPr lang="zh-CN" altLang="en-US" sz="2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69095"/>
            <a:ext cx="4824536" cy="3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4069495" cy="756274"/>
          </a:xfrm>
        </p:spPr>
        <p:txBody>
          <a:bodyPr/>
          <a:lstStyle/>
          <a:p>
            <a:r>
              <a:rPr lang="en-US" altLang="zh-CN" sz="3200" b="1" dirty="0" smtClean="0"/>
              <a:t>Outline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27088" y="1988840"/>
            <a:ext cx="7921376" cy="424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altLang="zh-CN" sz="3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3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Weizsäcker-Skyrme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mass model</a:t>
            </a:r>
          </a:p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Tests and model uncertainties</a:t>
            </a:r>
          </a:p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Influence 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symmetry energy coefficients</a:t>
            </a:r>
          </a:p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Shell effects for nuclei with sub-shell closure</a:t>
            </a:r>
            <a:endParaRPr lang="en-US" altLang="zh-CN" sz="3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Summary and discussions </a:t>
            </a:r>
          </a:p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altLang="zh-CN" sz="3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9" y="836712"/>
            <a:ext cx="7992888" cy="52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27655"/>
            <a:ext cx="3647837" cy="2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20247" y="116632"/>
            <a:ext cx="85472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600" dirty="0" smtClean="0"/>
              <a:t>Statistical errors based on variation </a:t>
            </a:r>
            <a:r>
              <a:rPr lang="en-US" altLang="zh-CN" sz="2600" dirty="0"/>
              <a:t>of fit </a:t>
            </a:r>
            <a:r>
              <a:rPr lang="en-US" altLang="zh-CN" sz="2600" dirty="0" smtClean="0"/>
              <a:t>data  (WS*)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11010" y="6203882"/>
            <a:ext cx="43233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3366FF"/>
                </a:solidFill>
              </a:rPr>
              <a:t>M. Liu, et al., Chin. Phys. </a:t>
            </a:r>
            <a:r>
              <a:rPr lang="en-US" altLang="zh-CN" sz="1600" dirty="0">
                <a:solidFill>
                  <a:srgbClr val="3366FF"/>
                </a:solidFill>
              </a:rPr>
              <a:t>C </a:t>
            </a:r>
            <a:r>
              <a:rPr lang="en-US" altLang="zh-CN" sz="1600" b="1" dirty="0" smtClean="0">
                <a:solidFill>
                  <a:srgbClr val="3366FF"/>
                </a:solidFill>
              </a:rPr>
              <a:t>41</a:t>
            </a:r>
            <a:r>
              <a:rPr lang="en-US" altLang="zh-CN" sz="1600" dirty="0" smtClean="0">
                <a:solidFill>
                  <a:srgbClr val="3366FF"/>
                </a:solidFill>
              </a:rPr>
              <a:t> (</a:t>
            </a:r>
            <a:r>
              <a:rPr lang="en-US" altLang="zh-CN" sz="1600" dirty="0">
                <a:solidFill>
                  <a:srgbClr val="3366FF"/>
                </a:solidFill>
              </a:rPr>
              <a:t>2017) 114101</a:t>
            </a:r>
            <a:endParaRPr lang="zh-CN" alt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27930" y="1866709"/>
            <a:ext cx="4284985" cy="3814082"/>
            <a:chOff x="140096" y="2050976"/>
            <a:chExt cx="4284985" cy="381408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96" y="2398990"/>
              <a:ext cx="4284985" cy="346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16"/>
            <p:cNvGrpSpPr/>
            <p:nvPr/>
          </p:nvGrpSpPr>
          <p:grpSpPr>
            <a:xfrm>
              <a:off x="683568" y="2050976"/>
              <a:ext cx="2808312" cy="338554"/>
              <a:chOff x="539552" y="6237312"/>
              <a:chExt cx="2808312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39552" y="6237312"/>
                <a:ext cx="2808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Neutron drip line</a:t>
                </a:r>
                <a:endParaRPr lang="zh-CN" altLang="en-US" sz="1600" dirty="0"/>
              </a:p>
            </p:txBody>
          </p:sp>
          <p:cxnSp>
            <p:nvCxnSpPr>
              <p:cNvPr id="19" name="直接箭头连接符 18"/>
              <p:cNvCxnSpPr/>
              <p:nvPr/>
            </p:nvCxnSpPr>
            <p:spPr bwMode="auto">
              <a:xfrm flipH="1">
                <a:off x="2267744" y="6406190"/>
                <a:ext cx="684076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" name="组合 3"/>
          <p:cNvGrpSpPr/>
          <p:nvPr/>
        </p:nvGrpSpPr>
        <p:grpSpPr>
          <a:xfrm>
            <a:off x="107504" y="1822338"/>
            <a:ext cx="4392488" cy="4630998"/>
            <a:chOff x="4751512" y="2035012"/>
            <a:chExt cx="4392488" cy="4630998"/>
          </a:xfrm>
        </p:grpSpPr>
        <p:grpSp>
          <p:nvGrpSpPr>
            <p:cNvPr id="2" name="组合 1"/>
            <p:cNvGrpSpPr/>
            <p:nvPr/>
          </p:nvGrpSpPr>
          <p:grpSpPr>
            <a:xfrm>
              <a:off x="4751512" y="2035012"/>
              <a:ext cx="4392488" cy="3685020"/>
              <a:chOff x="479419" y="2754276"/>
              <a:chExt cx="4869181" cy="3987092"/>
            </a:xfrm>
          </p:grpSpPr>
          <p:pic>
            <p:nvPicPr>
              <p:cNvPr id="8192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419" y="3212976"/>
                <a:ext cx="4869181" cy="3528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054916" y="2754276"/>
                <a:ext cx="3096344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 smtClean="0"/>
                  <a:t>Most sensitive parameter</a:t>
                </a:r>
                <a:endParaRPr lang="zh-CN" altLang="en-US" sz="1800" dirty="0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153533" y="4152936"/>
              <a:ext cx="3349823" cy="2513074"/>
              <a:chOff x="581533" y="3962747"/>
              <a:chExt cx="3349823" cy="2513074"/>
            </a:xfrm>
          </p:grpSpPr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533" y="5840038"/>
                <a:ext cx="3349823" cy="635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直接箭头连接符 4"/>
              <p:cNvCxnSpPr/>
              <p:nvPr/>
            </p:nvCxnSpPr>
            <p:spPr bwMode="auto">
              <a:xfrm flipH="1" flipV="1">
                <a:off x="1907704" y="4653136"/>
                <a:ext cx="511606" cy="118690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直接箭头连接符 6"/>
              <p:cNvCxnSpPr/>
              <p:nvPr/>
            </p:nvCxnSpPr>
            <p:spPr bwMode="auto">
              <a:xfrm flipV="1">
                <a:off x="1511660" y="3962747"/>
                <a:ext cx="1548172" cy="205854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99FF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6258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1" y="3672418"/>
            <a:ext cx="5044382" cy="278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2537"/>
            <a:ext cx="4392488" cy="18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83" y="1484690"/>
            <a:ext cx="3759511" cy="53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23528" y="851646"/>
            <a:ext cx="7775479" cy="44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80" tIns="36940" rIns="73880" bIns="36940">
            <a:spAutoFit/>
          </a:bodyPr>
          <a:lstStyle>
            <a:lvl1pPr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6600"/>
                </a:solidFill>
              </a:rPr>
              <a:t>Matching </a:t>
            </a:r>
            <a:r>
              <a:rPr lang="en-US" altLang="zh-CN" sz="2400" b="1" dirty="0" smtClean="0">
                <a:solidFill>
                  <a:srgbClr val="006600"/>
                </a:solidFill>
              </a:rPr>
              <a:t>macro-micro </a:t>
            </a:r>
            <a:r>
              <a:rPr lang="en-US" altLang="zh-CN" sz="2400" b="1" dirty="0">
                <a:solidFill>
                  <a:srgbClr val="006600"/>
                </a:solidFill>
              </a:rPr>
              <a:t>model and </a:t>
            </a:r>
            <a:r>
              <a:rPr lang="en-US" altLang="zh-CN" sz="2400" b="1" dirty="0" err="1">
                <a:solidFill>
                  <a:srgbClr val="006600"/>
                </a:solidFill>
              </a:rPr>
              <a:t>Skyrme</a:t>
            </a:r>
            <a:r>
              <a:rPr lang="en-US" altLang="zh-CN" sz="2400" b="1" dirty="0">
                <a:solidFill>
                  <a:srgbClr val="006600"/>
                </a:solidFill>
              </a:rPr>
              <a:t> EDF</a:t>
            </a:r>
            <a:endParaRPr lang="zh-CN" altLang="en-US" sz="2400" b="1" dirty="0">
              <a:solidFill>
                <a:srgbClr val="0066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88640"/>
            <a:ext cx="8568952" cy="4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880" tIns="36940" rIns="73880" bIns="36940" anchor="b"/>
          <a:lstStyle/>
          <a:p>
            <a:pPr marL="462335" indent="-462335" defTabSz="737936" eaLnBrk="0" hangingPunct="0">
              <a:buFont typeface="Wingdings" pitchFamily="2" charset="2"/>
              <a:buChar char="p"/>
            </a:pPr>
            <a:r>
              <a:rPr lang="en-US" altLang="zh-CN" sz="2800" dirty="0" smtClean="0">
                <a:solidFill>
                  <a:schemeClr val="accent2"/>
                </a:solidFill>
                <a:latin typeface="Verdana" pitchFamily="34" charset="0"/>
                <a:ea typeface="微软雅黑" pitchFamily="34" charset="-122"/>
              </a:rPr>
              <a:t>Influence of symmetry energy coefficients</a:t>
            </a:r>
            <a:endParaRPr lang="zh-CN" altLang="en-US" sz="2800" dirty="0">
              <a:solidFill>
                <a:schemeClr val="accent2"/>
              </a:solidFill>
              <a:latin typeface="Verdana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25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549275"/>
            <a:ext cx="36718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3"/>
          <a:srcRect b="5508"/>
          <a:stretch>
            <a:fillRect/>
          </a:stretch>
        </p:blipFill>
        <p:spPr bwMode="auto">
          <a:xfrm>
            <a:off x="72454" y="1783649"/>
            <a:ext cx="4499546" cy="38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611188" y="600572"/>
            <a:ext cx="4248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dirty="0" err="1" smtClean="0"/>
              <a:t>a</a:t>
            </a:r>
            <a:r>
              <a:rPr lang="en-US" altLang="zh-CN" sz="2200" baseline="-25000" dirty="0" err="1" smtClean="0"/>
              <a:t>sym</a:t>
            </a:r>
            <a:r>
              <a:rPr lang="en-US" altLang="zh-CN" sz="2200" baseline="-25000" dirty="0" smtClean="0"/>
              <a:t> </a:t>
            </a:r>
            <a:r>
              <a:rPr lang="en-US" altLang="zh-CN" sz="2200" dirty="0" smtClean="0"/>
              <a:t>from </a:t>
            </a:r>
            <a:r>
              <a:rPr lang="en-US" altLang="zh-CN" sz="2200" dirty="0" err="1" smtClean="0"/>
              <a:t>Skyrme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energy density functional + ETF2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73238"/>
            <a:ext cx="45720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661025"/>
            <a:ext cx="6096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612204" y="6246813"/>
            <a:ext cx="8496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N. Wang, M. Liu, H. Jiang, J. L. </a:t>
            </a:r>
            <a:r>
              <a:rPr lang="en-US" altLang="zh-CN" dirty="0" err="1">
                <a:solidFill>
                  <a:srgbClr val="0000FF"/>
                </a:solidFill>
              </a:rPr>
              <a:t>Tian</a:t>
            </a:r>
            <a:r>
              <a:rPr lang="en-US" altLang="zh-CN" dirty="0">
                <a:solidFill>
                  <a:srgbClr val="0000FF"/>
                </a:solidFill>
              </a:rPr>
              <a:t>, Y. M. Zhao, Phys. Rev. C </a:t>
            </a:r>
            <a:r>
              <a:rPr lang="en-US" altLang="zh-CN" b="1" dirty="0">
                <a:solidFill>
                  <a:srgbClr val="0000FF"/>
                </a:solidFill>
              </a:rPr>
              <a:t>91</a:t>
            </a:r>
            <a:r>
              <a:rPr lang="en-US" altLang="zh-CN" dirty="0">
                <a:solidFill>
                  <a:srgbClr val="0000FF"/>
                </a:solidFill>
              </a:rPr>
              <a:t>(2015) 044308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946900" y="1778000"/>
            <a:ext cx="2089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/>
              <a:t>Second-order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021513" y="4154488"/>
            <a:ext cx="20875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/>
              <a:t>Fourth-order</a:t>
            </a:r>
          </a:p>
        </p:txBody>
      </p:sp>
    </p:spTree>
    <p:extLst>
      <p:ext uri="{BB962C8B-B14F-4D97-AF65-F5344CB8AC3E}">
        <p14:creationId xmlns:p14="http://schemas.microsoft.com/office/powerpoint/2010/main" val="33700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10" y="2946619"/>
            <a:ext cx="3168352" cy="232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82109" y="2099893"/>
            <a:ext cx="5698657" cy="3705371"/>
            <a:chOff x="90412" y="2791579"/>
            <a:chExt cx="6336704" cy="3705371"/>
          </a:xfrm>
        </p:grpSpPr>
        <p:grpSp>
          <p:nvGrpSpPr>
            <p:cNvPr id="4" name="组合 3"/>
            <p:cNvGrpSpPr/>
            <p:nvPr/>
          </p:nvGrpSpPr>
          <p:grpSpPr>
            <a:xfrm>
              <a:off x="90412" y="3447018"/>
              <a:ext cx="6336704" cy="3049932"/>
              <a:chOff x="2730608" y="2492896"/>
              <a:chExt cx="6238023" cy="3517352"/>
            </a:xfrm>
          </p:grpSpPr>
          <p:pic>
            <p:nvPicPr>
              <p:cNvPr id="101381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608" y="3875262"/>
                <a:ext cx="470332" cy="353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3275856" y="2492896"/>
                <a:ext cx="5692775" cy="3517352"/>
                <a:chOff x="1115616" y="2133054"/>
                <a:chExt cx="5692775" cy="3517352"/>
              </a:xfrm>
            </p:grpSpPr>
            <p:grpSp>
              <p:nvGrpSpPr>
                <p:cNvPr id="101382" name="组合 2"/>
                <p:cNvGrpSpPr>
                  <a:grpSpLocks/>
                </p:cNvGrpSpPr>
                <p:nvPr/>
              </p:nvGrpSpPr>
              <p:grpSpPr bwMode="auto">
                <a:xfrm>
                  <a:off x="1115616" y="2133054"/>
                  <a:ext cx="5692775" cy="3517352"/>
                  <a:chOff x="3486436" y="3140968"/>
                  <a:chExt cx="5693084" cy="3517756"/>
                </a:xfrm>
              </p:grpSpPr>
              <p:pic>
                <p:nvPicPr>
                  <p:cNvPr id="10138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292" b="52332"/>
                  <a:stretch>
                    <a:fillRect/>
                  </a:stretch>
                </p:blipFill>
                <p:spPr bwMode="auto">
                  <a:xfrm>
                    <a:off x="3486436" y="3140968"/>
                    <a:ext cx="5693084" cy="31181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1384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85583" y="6197242"/>
                    <a:ext cx="1513379" cy="4614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i="1" dirty="0" err="1"/>
                      <a:t>N</a:t>
                    </a:r>
                    <a:r>
                      <a:rPr lang="en-US" altLang="zh-CN" sz="2000" i="1" baseline="-25000" dirty="0" err="1"/>
                      <a:t>bound</a:t>
                    </a:r>
                    <a:endParaRPr lang="zh-CN" altLang="en-US" sz="2000" i="1" baseline="-25000" dirty="0"/>
                  </a:p>
                </p:txBody>
              </p:sp>
            </p:grpSp>
            <p:grpSp>
              <p:nvGrpSpPr>
                <p:cNvPr id="101391" name="Group 15"/>
                <p:cNvGrpSpPr>
                  <a:grpSpLocks/>
                </p:cNvGrpSpPr>
                <p:nvPr/>
              </p:nvGrpSpPr>
              <p:grpSpPr bwMode="auto">
                <a:xfrm>
                  <a:off x="1619672" y="4140333"/>
                  <a:ext cx="1370012" cy="593725"/>
                  <a:chOff x="204" y="2931"/>
                  <a:chExt cx="863" cy="374"/>
                </a:xfrm>
              </p:grpSpPr>
              <p:pic>
                <p:nvPicPr>
                  <p:cNvPr id="101388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4" y="3158"/>
                    <a:ext cx="863" cy="1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1389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4" y="2931"/>
                    <a:ext cx="843" cy="14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101386" name="矩形 6"/>
              <p:cNvSpPr>
                <a:spLocks noChangeArrowheads="1"/>
              </p:cNvSpPr>
              <p:nvPr/>
            </p:nvSpPr>
            <p:spPr bwMode="auto">
              <a:xfrm>
                <a:off x="5881607" y="2789571"/>
                <a:ext cx="2676461" cy="674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altLang="zh-CN" sz="1600" dirty="0" smtClean="0"/>
                  <a:t>H. Jiang</a:t>
                </a:r>
                <a:r>
                  <a:rPr lang="de-DE" altLang="zh-CN" sz="1600" dirty="0"/>
                  <a:t>, </a:t>
                </a:r>
                <a:r>
                  <a:rPr lang="de-DE" altLang="zh-CN" sz="1600" dirty="0" smtClean="0"/>
                  <a:t>N. Wang</a:t>
                </a:r>
                <a:r>
                  <a:rPr lang="de-DE" altLang="zh-CN" sz="1600" dirty="0"/>
                  <a:t>, et al., </a:t>
                </a:r>
                <a:r>
                  <a:rPr lang="de-DE" altLang="zh-CN" sz="1600" dirty="0" smtClean="0"/>
                  <a:t/>
                </a:r>
                <a:br>
                  <a:rPr lang="de-DE" altLang="zh-CN" sz="1600" dirty="0" smtClean="0"/>
                </a:br>
                <a:r>
                  <a:rPr lang="de-DE" altLang="zh-CN" sz="1600" dirty="0" smtClean="0"/>
                  <a:t>PRC </a:t>
                </a:r>
                <a:r>
                  <a:rPr lang="de-DE" altLang="zh-CN" sz="1600" b="1" dirty="0" smtClean="0"/>
                  <a:t>91</a:t>
                </a:r>
                <a:r>
                  <a:rPr lang="de-DE" altLang="zh-CN" sz="1600" dirty="0" smtClean="0"/>
                  <a:t> (2015) 054302</a:t>
                </a:r>
                <a:endParaRPr lang="de-DE" altLang="zh-CN" sz="1600" dirty="0"/>
              </a:p>
            </p:txBody>
          </p:sp>
        </p:grpSp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974" y="2791579"/>
              <a:ext cx="4723528" cy="64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直接连接符 4"/>
            <p:cNvCxnSpPr/>
            <p:nvPr/>
          </p:nvCxnSpPr>
          <p:spPr bwMode="auto">
            <a:xfrm>
              <a:off x="919354" y="5058011"/>
              <a:ext cx="53631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9512" y="692696"/>
            <a:ext cx="7367996" cy="4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790" tIns="32395" rIns="64790" bIns="32395">
            <a:spAutoFit/>
          </a:bodyPr>
          <a:lstStyle>
            <a:lvl1pPr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6600"/>
                </a:solidFill>
              </a:rPr>
              <a:t>4th-order symmetry energy coefficient</a:t>
            </a:r>
            <a:endParaRPr lang="zh-CN" altLang="en-US" sz="24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4492" y="2147117"/>
            <a:ext cx="3013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Niu</a:t>
            </a:r>
            <a:r>
              <a:rPr lang="en-US" altLang="zh-CN" dirty="0" smtClean="0"/>
              <a:t> Wan, C. </a:t>
            </a:r>
            <a:r>
              <a:rPr lang="en-US" altLang="zh-CN" dirty="0" err="1" smtClean="0"/>
              <a:t>Xu</a:t>
            </a:r>
            <a:r>
              <a:rPr lang="en-US" altLang="zh-CN" dirty="0" smtClean="0"/>
              <a:t>, Z. </a:t>
            </a:r>
            <a:r>
              <a:rPr lang="en-US" altLang="zh-CN" dirty="0" err="1" smtClean="0"/>
              <a:t>Ren</a:t>
            </a:r>
            <a:r>
              <a:rPr lang="en-US" altLang="zh-CN" dirty="0" smtClean="0"/>
              <a:t>, J. Liu, Phys. Rev. C </a:t>
            </a:r>
            <a:r>
              <a:rPr lang="en-US" altLang="zh-CN" b="1" dirty="0" smtClean="0"/>
              <a:t>97</a:t>
            </a:r>
            <a:r>
              <a:rPr lang="en-US" altLang="zh-CN" dirty="0" smtClean="0"/>
              <a:t> (2018) 051302R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3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" y="1772816"/>
            <a:ext cx="5580112" cy="4321637"/>
            <a:chOff x="1" y="1772816"/>
            <a:chExt cx="5580112" cy="4321637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70140"/>
              <a:ext cx="5580112" cy="402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2224" y="4946561"/>
              <a:ext cx="1585450" cy="33566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036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772816"/>
              <a:ext cx="18002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3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085184"/>
              <a:ext cx="1979613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637403" y="2243038"/>
              <a:ext cx="88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rgbClr val="0000FF"/>
                  </a:solidFill>
                </a:rPr>
                <a:t>WS4</a:t>
              </a:r>
              <a:endParaRPr lang="zh-CN" alt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968" y="4766604"/>
              <a:ext cx="1080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 smtClean="0">
                  <a:solidFill>
                    <a:srgbClr val="FF0000"/>
                  </a:solidFill>
                </a:rPr>
                <a:t>HFB17</a:t>
              </a:r>
              <a:endParaRPr lang="zh-CN" alt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020755" y="2231734"/>
            <a:ext cx="3059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 smtClean="0"/>
              <a:t>after </a:t>
            </a:r>
            <a:r>
              <a:rPr lang="en-US" altLang="zh-CN" sz="2000" dirty="0"/>
              <a:t>removing Coulomb term,  Wigner </a:t>
            </a:r>
            <a:r>
              <a:rPr lang="en-US" altLang="zh-CN" sz="2000" dirty="0" smtClean="0"/>
              <a:t>term &amp; </a:t>
            </a:r>
            <a:r>
              <a:rPr lang="en-US" altLang="zh-CN" sz="2000" dirty="0" err="1"/>
              <a:t>a</a:t>
            </a:r>
            <a:r>
              <a:rPr lang="en-US" altLang="zh-CN" sz="2000" baseline="-25000" dirty="0" err="1"/>
              <a:t>sym</a:t>
            </a:r>
            <a:endParaRPr lang="en-US" altLang="zh-CN" sz="2000" baseline="-25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2204" y="6246813"/>
            <a:ext cx="8496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N. Wang, M. Liu, H. Jiang, J. L. </a:t>
            </a:r>
            <a:r>
              <a:rPr lang="en-US" altLang="zh-CN" dirty="0" err="1">
                <a:solidFill>
                  <a:srgbClr val="0000FF"/>
                </a:solidFill>
              </a:rPr>
              <a:t>Tian</a:t>
            </a:r>
            <a:r>
              <a:rPr lang="en-US" altLang="zh-CN" dirty="0">
                <a:solidFill>
                  <a:srgbClr val="0000FF"/>
                </a:solidFill>
              </a:rPr>
              <a:t>, Y. M. Zhao, Phys. Rev. C </a:t>
            </a:r>
            <a:r>
              <a:rPr lang="en-US" altLang="zh-CN" b="1" dirty="0">
                <a:solidFill>
                  <a:srgbClr val="0000FF"/>
                </a:solidFill>
              </a:rPr>
              <a:t>91</a:t>
            </a:r>
            <a:r>
              <a:rPr lang="en-US" altLang="zh-CN" dirty="0">
                <a:solidFill>
                  <a:srgbClr val="0000FF"/>
                </a:solidFill>
              </a:rPr>
              <a:t>(2015) 044308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91" y="3429000"/>
            <a:ext cx="3412397" cy="247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9512" y="692696"/>
            <a:ext cx="7367996" cy="43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790" tIns="32395" rIns="64790" bIns="32395">
            <a:spAutoFit/>
          </a:bodyPr>
          <a:lstStyle>
            <a:lvl1pPr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6600"/>
                </a:solidFill>
              </a:rPr>
              <a:t>4th-order symmetry energy coefficient</a:t>
            </a:r>
            <a:endParaRPr lang="zh-CN" alt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625" y="2127519"/>
            <a:ext cx="4467375" cy="3677745"/>
            <a:chOff x="4499992" y="1916410"/>
            <a:chExt cx="4467375" cy="3677745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916410"/>
              <a:ext cx="4467375" cy="3677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292254" y="2420888"/>
              <a:ext cx="1223962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 dirty="0"/>
                <a:t>WS4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3" y="2088304"/>
            <a:ext cx="4500562" cy="36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39552" y="622868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N. Wang, M. </a:t>
            </a:r>
            <a:r>
              <a:rPr lang="en-US" altLang="zh-CN" sz="1600" dirty="0">
                <a:solidFill>
                  <a:srgbClr val="0000FF"/>
                </a:solidFill>
              </a:rPr>
              <a:t>Liu</a:t>
            </a:r>
            <a:r>
              <a:rPr lang="en-US" altLang="zh-CN" sz="1600" dirty="0" smtClean="0">
                <a:solidFill>
                  <a:srgbClr val="0000FF"/>
                </a:solidFill>
              </a:rPr>
              <a:t>, X. Z. Wu </a:t>
            </a:r>
            <a:r>
              <a:rPr lang="en-US" altLang="zh-CN" sz="1600" dirty="0">
                <a:solidFill>
                  <a:srgbClr val="0000FF"/>
                </a:solidFill>
              </a:rPr>
              <a:t>and </a:t>
            </a:r>
            <a:r>
              <a:rPr lang="en-US" altLang="zh-CN" sz="1600" dirty="0" smtClean="0">
                <a:solidFill>
                  <a:srgbClr val="0000FF"/>
                </a:solidFill>
              </a:rPr>
              <a:t>J.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Meng</a:t>
            </a:r>
            <a:r>
              <a:rPr lang="en-US" altLang="zh-CN" sz="1600" dirty="0" smtClean="0">
                <a:solidFill>
                  <a:srgbClr val="0000FF"/>
                </a:solidFill>
              </a:rPr>
              <a:t>, Phys. Rev. C </a:t>
            </a:r>
            <a:r>
              <a:rPr lang="en-US" altLang="zh-CN" sz="1600" b="1" dirty="0">
                <a:solidFill>
                  <a:srgbClr val="0000FF"/>
                </a:solidFill>
              </a:rPr>
              <a:t>93</a:t>
            </a:r>
            <a:r>
              <a:rPr lang="en-US" altLang="zh-CN" sz="1600" dirty="0">
                <a:solidFill>
                  <a:srgbClr val="0000FF"/>
                </a:solidFill>
              </a:rPr>
              <a:t>, 014302 (2016)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7" y="1844824"/>
            <a:ext cx="3730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Black squares denote spherical nuclei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146" y="544266"/>
            <a:ext cx="875778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>
              <a:lnSpc>
                <a:spcPct val="13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altLang="zh-CN" sz="2800" dirty="0">
                <a:solidFill>
                  <a:schemeClr val="accent2"/>
                </a:solidFill>
                <a:latin typeface="Verdana" pitchFamily="34" charset="0"/>
                <a:ea typeface="微软雅黑" pitchFamily="34" charset="-122"/>
              </a:rPr>
              <a:t>Shell effects for nuclei with sub-shell closure</a:t>
            </a:r>
          </a:p>
        </p:txBody>
      </p:sp>
    </p:spTree>
    <p:extLst>
      <p:ext uri="{BB962C8B-B14F-4D97-AF65-F5344CB8AC3E}">
        <p14:creationId xmlns:p14="http://schemas.microsoft.com/office/powerpoint/2010/main" val="2921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9129" y="5680165"/>
            <a:ext cx="48249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FF00FF"/>
                </a:solidFill>
              </a:rPr>
              <a:t>Possible magic </a:t>
            </a:r>
            <a:r>
              <a:rPr lang="en-US" altLang="zh-CN" sz="2200" b="1" dirty="0">
                <a:solidFill>
                  <a:srgbClr val="FF00FF"/>
                </a:solidFill>
              </a:rPr>
              <a:t>number </a:t>
            </a:r>
            <a:r>
              <a:rPr lang="en-US" altLang="zh-CN" sz="2200" b="1" i="1" dirty="0">
                <a:solidFill>
                  <a:srgbClr val="FF00FF"/>
                </a:solidFill>
              </a:rPr>
              <a:t>N=32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62920" y="6237312"/>
            <a:ext cx="45892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N. Wang, M. Liu, Chin. Sci. Bull. </a:t>
            </a:r>
            <a:r>
              <a:rPr lang="en-US" altLang="zh-CN" sz="1600" b="1" dirty="0">
                <a:solidFill>
                  <a:srgbClr val="0000FF"/>
                </a:solidFill>
              </a:rPr>
              <a:t>60</a:t>
            </a:r>
            <a:r>
              <a:rPr lang="en-US" altLang="zh-CN" sz="1600" dirty="0">
                <a:solidFill>
                  <a:srgbClr val="0000FF"/>
                </a:solidFill>
              </a:rPr>
              <a:t>, 1145 (2015)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" y="1844824"/>
            <a:ext cx="5093129" cy="3600450"/>
            <a:chOff x="0" y="1844824"/>
            <a:chExt cx="4716016" cy="360045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344"/>
            <a:stretch>
              <a:fillRect/>
            </a:stretch>
          </p:blipFill>
          <p:spPr bwMode="auto">
            <a:xfrm>
              <a:off x="0" y="1844824"/>
              <a:ext cx="4716016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4"/>
            <p:cNvSpPr>
              <a:spLocks noChangeArrowheads="1"/>
            </p:cNvSpPr>
            <p:nvPr/>
          </p:nvSpPr>
          <p:spPr bwMode="auto">
            <a:xfrm>
              <a:off x="2233187" y="2420887"/>
              <a:ext cx="213364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600" dirty="0" err="1">
                  <a:solidFill>
                    <a:srgbClr val="FF00FF"/>
                  </a:solidFill>
                </a:rPr>
                <a:t>Wienholtz</a:t>
              </a:r>
              <a:r>
                <a:rPr lang="en-US" altLang="zh-CN" sz="1600" dirty="0">
                  <a:solidFill>
                    <a:srgbClr val="FF00FF"/>
                  </a:solidFill>
                </a:rPr>
                <a:t>, et al., </a:t>
              </a:r>
              <a:br>
                <a:rPr lang="en-US" altLang="zh-CN" sz="1600" dirty="0">
                  <a:solidFill>
                    <a:srgbClr val="FF00FF"/>
                  </a:solidFill>
                </a:rPr>
              </a:br>
              <a:r>
                <a:rPr lang="en-US" altLang="zh-CN" sz="1600" dirty="0">
                  <a:solidFill>
                    <a:srgbClr val="FF00FF"/>
                  </a:solidFill>
                </a:rPr>
                <a:t>Nature </a:t>
              </a:r>
              <a:r>
                <a:rPr lang="en-US" altLang="zh-CN" sz="1600" b="1" dirty="0">
                  <a:solidFill>
                    <a:srgbClr val="FF00FF"/>
                  </a:solidFill>
                </a:rPr>
                <a:t>498</a:t>
              </a:r>
              <a:r>
                <a:rPr lang="en-US" altLang="zh-CN" sz="1600" dirty="0">
                  <a:solidFill>
                    <a:srgbClr val="FF00FF"/>
                  </a:solidFill>
                </a:rPr>
                <a:t> (2013) 346</a:t>
              </a:r>
              <a:endParaRPr lang="zh-CN" altLang="en-US" sz="1600" dirty="0">
                <a:solidFill>
                  <a:srgbClr val="FF00FF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29" y="3100641"/>
            <a:ext cx="3955409" cy="30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75" y="152127"/>
            <a:ext cx="3509337" cy="301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6" y="1240850"/>
            <a:ext cx="4743612" cy="3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68313" y="599766"/>
            <a:ext cx="3421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6600"/>
                </a:solidFill>
              </a:rPr>
              <a:t>Shell gaps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68159"/>
            <a:ext cx="816518" cy="61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03785"/>
            <a:ext cx="4644008" cy="34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3785"/>
            <a:ext cx="4745088" cy="351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999729"/>
            <a:ext cx="37444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dirty="0" smtClean="0"/>
              <a:t>For nuclei along beta stability line</a:t>
            </a:r>
            <a:endParaRPr lang="zh-CN" alt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999729"/>
            <a:ext cx="3744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700" dirty="0" smtClean="0"/>
              <a:t>For nuclei along shell stability line N=1.37Z+13.5</a:t>
            </a:r>
            <a:endParaRPr lang="zh-CN" altLang="en-US" sz="17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83" y="687805"/>
            <a:ext cx="3249017" cy="4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68312" y="599766"/>
            <a:ext cx="4391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6600"/>
                </a:solidFill>
              </a:rPr>
              <a:t>Deformation energies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006" y="6228766"/>
            <a:ext cx="45888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N. </a:t>
            </a:r>
            <a:r>
              <a:rPr lang="en-US" altLang="zh-CN" dirty="0"/>
              <a:t>Wang, Tao </a:t>
            </a:r>
            <a:r>
              <a:rPr lang="en-US" altLang="zh-CN" dirty="0" smtClean="0"/>
              <a:t>Li, </a:t>
            </a:r>
            <a:r>
              <a:rPr lang="en-US" altLang="zh-CN" dirty="0" err="1" smtClean="0"/>
              <a:t>Acta</a:t>
            </a:r>
            <a:r>
              <a:rPr lang="en-US" altLang="zh-CN" dirty="0" smtClean="0"/>
              <a:t> Phys. Polo. B. </a:t>
            </a:r>
            <a:r>
              <a:rPr lang="en-US" altLang="zh-CN" b="1" dirty="0"/>
              <a:t>12</a:t>
            </a:r>
            <a:r>
              <a:rPr lang="en-US" altLang="zh-CN" dirty="0"/>
              <a:t> (2019</a:t>
            </a:r>
            <a:r>
              <a:rPr lang="en-US" altLang="zh-CN" dirty="0" smtClean="0"/>
              <a:t>) 715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4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3509" y="764704"/>
            <a:ext cx="3240039" cy="454025"/>
          </a:xfrm>
        </p:spPr>
        <p:txBody>
          <a:bodyPr/>
          <a:lstStyle/>
          <a:p>
            <a:r>
              <a:rPr lang="en-US" altLang="zh-CN" sz="2600" b="1" dirty="0" smtClean="0"/>
              <a:t>Deformations</a:t>
            </a:r>
            <a:endParaRPr lang="en-US" altLang="zh-CN" sz="2600" b="1" dirty="0" smtClean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913"/>
            <a:ext cx="5364163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2843784" y="1052513"/>
            <a:ext cx="5467350" cy="1717675"/>
            <a:chOff x="1837" y="663"/>
            <a:chExt cx="3444" cy="1082"/>
          </a:xfrm>
        </p:grpSpPr>
        <p:pic>
          <p:nvPicPr>
            <p:cNvPr id="150535" name="Picture 7" descr="beta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88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6" name="Line 8"/>
            <p:cNvSpPr>
              <a:spLocks noChangeShapeType="1"/>
            </p:cNvSpPr>
            <p:nvPr/>
          </p:nvSpPr>
          <p:spPr bwMode="auto">
            <a:xfrm flipH="1" flipV="1">
              <a:off x="2426" y="663"/>
              <a:ext cx="1263" cy="68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37" name="Line 9"/>
            <p:cNvSpPr>
              <a:spLocks noChangeShapeType="1"/>
            </p:cNvSpPr>
            <p:nvPr/>
          </p:nvSpPr>
          <p:spPr bwMode="auto">
            <a:xfrm flipH="1" flipV="1">
              <a:off x="1837" y="1344"/>
              <a:ext cx="1814" cy="18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38" name="Rectangle 10"/>
            <p:cNvSpPr>
              <a:spLocks noChangeArrowheads="1"/>
            </p:cNvSpPr>
            <p:nvPr/>
          </p:nvSpPr>
          <p:spPr bwMode="auto">
            <a:xfrm>
              <a:off x="4513" y="133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 err="1">
                  <a:solidFill>
                    <a:srgbClr val="FF33CC"/>
                  </a:solidFill>
                  <a:latin typeface="Comic Sans MS" pitchFamily="66" charset="0"/>
                </a:rPr>
                <a:t>Prolate</a:t>
              </a:r>
              <a:endParaRPr lang="en-GB" altLang="zh-CN" sz="2400" b="1" dirty="0">
                <a:solidFill>
                  <a:srgbClr val="FF33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50539" name="Group 11"/>
          <p:cNvGrpSpPr>
            <a:grpSpLocks/>
          </p:cNvGrpSpPr>
          <p:nvPr/>
        </p:nvGrpSpPr>
        <p:grpSpPr bwMode="auto">
          <a:xfrm>
            <a:off x="792734" y="141288"/>
            <a:ext cx="2554287" cy="2711450"/>
            <a:chOff x="545" y="89"/>
            <a:chExt cx="1609" cy="1708"/>
          </a:xfrm>
        </p:grpSpPr>
        <p:sp>
          <p:nvSpPr>
            <p:cNvPr id="150540" name="Oval 12"/>
            <p:cNvSpPr>
              <a:spLocks noChangeArrowheads="1"/>
            </p:cNvSpPr>
            <p:nvPr/>
          </p:nvSpPr>
          <p:spPr bwMode="auto">
            <a:xfrm>
              <a:off x="884" y="1570"/>
              <a:ext cx="245" cy="227"/>
            </a:xfrm>
            <a:prstGeom prst="ellips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541" name="Oval 13"/>
            <p:cNvSpPr>
              <a:spLocks noChangeArrowheads="1"/>
            </p:cNvSpPr>
            <p:nvPr/>
          </p:nvSpPr>
          <p:spPr bwMode="auto">
            <a:xfrm>
              <a:off x="1837" y="935"/>
              <a:ext cx="317" cy="227"/>
            </a:xfrm>
            <a:prstGeom prst="ellips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542" name="Line 14"/>
            <p:cNvSpPr>
              <a:spLocks noChangeShapeType="1"/>
            </p:cNvSpPr>
            <p:nvPr/>
          </p:nvSpPr>
          <p:spPr bwMode="auto">
            <a:xfrm>
              <a:off x="884" y="1026"/>
              <a:ext cx="46" cy="499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545" y="89"/>
              <a:ext cx="7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66FF"/>
                  </a:solidFill>
                  <a:latin typeface="Comic Sans MS" pitchFamily="66" charset="0"/>
                </a:rPr>
                <a:t>Oblate</a:t>
              </a:r>
              <a:endParaRPr lang="en-GB" altLang="zh-CN" sz="2400" b="1">
                <a:solidFill>
                  <a:srgbClr val="0066FF"/>
                </a:solidFill>
                <a:latin typeface="Comic Sans MS" pitchFamily="66" charset="0"/>
              </a:endParaRPr>
            </a:p>
          </p:txBody>
        </p:sp>
        <p:pic>
          <p:nvPicPr>
            <p:cNvPr id="150544" name="Picture 16" descr="beta-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395"/>
              <a:ext cx="524" cy="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45" name="Oval 17"/>
            <p:cNvSpPr>
              <a:spLocks noChangeArrowheads="1"/>
            </p:cNvSpPr>
            <p:nvPr/>
          </p:nvSpPr>
          <p:spPr bwMode="auto">
            <a:xfrm>
              <a:off x="1156" y="1525"/>
              <a:ext cx="473" cy="227"/>
            </a:xfrm>
            <a:prstGeom prst="ellips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546" name="Line 18"/>
            <p:cNvSpPr>
              <a:spLocks noChangeShapeType="1"/>
            </p:cNvSpPr>
            <p:nvPr/>
          </p:nvSpPr>
          <p:spPr bwMode="auto">
            <a:xfrm>
              <a:off x="1066" y="935"/>
              <a:ext cx="180" cy="590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47" name="Line 19"/>
            <p:cNvSpPr>
              <a:spLocks noChangeShapeType="1"/>
            </p:cNvSpPr>
            <p:nvPr/>
          </p:nvSpPr>
          <p:spPr bwMode="auto">
            <a:xfrm>
              <a:off x="1111" y="799"/>
              <a:ext cx="771" cy="136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84890" y="3212976"/>
            <a:ext cx="4951606" cy="3466676"/>
            <a:chOff x="4084890" y="3212976"/>
            <a:chExt cx="4951606" cy="3466676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"/>
            <a:stretch/>
          </p:blipFill>
          <p:spPr bwMode="auto">
            <a:xfrm>
              <a:off x="4084890" y="3212976"/>
              <a:ext cx="4951606" cy="3466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135396" y="3394668"/>
              <a:ext cx="1362874" cy="446276"/>
            </a:xfrm>
            <a:prstGeom prst="rect">
              <a:avLst/>
            </a:prstGeom>
            <a:solidFill>
              <a:srgbClr val="CCF7C7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300" dirty="0" err="1" smtClean="0"/>
                <a:t>Octopole</a:t>
              </a:r>
              <a:endParaRPr lang="zh-CN" altLang="en-US" sz="23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25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C:\Users\user\Desktop\核素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"/>
            <a:ext cx="7196287" cy="43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3"/>
          <p:cNvGrpSpPr>
            <a:grpSpLocks/>
          </p:cNvGrpSpPr>
          <p:nvPr/>
        </p:nvGrpSpPr>
        <p:grpSpPr bwMode="auto">
          <a:xfrm>
            <a:off x="3635624" y="3037606"/>
            <a:ext cx="5489575" cy="3487738"/>
            <a:chOff x="3635896" y="2895760"/>
            <a:chExt cx="5489544" cy="3488196"/>
          </a:xfrm>
        </p:grpSpPr>
        <p:pic>
          <p:nvPicPr>
            <p:cNvPr id="10" name="Picture 20" descr="http://www.18603425522.com/img/aHR0cDovL3BpYzI1Lm5pcGljLmNvbS8yMDEyMTEyOS8yNDU3MzMxXzA5MzI0MTAzOTM3OF8yLmpwZw==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r="2435" b="10338"/>
            <a:stretch>
              <a:fillRect/>
            </a:stretch>
          </p:blipFill>
          <p:spPr bwMode="auto">
            <a:xfrm>
              <a:off x="3635896" y="2895760"/>
              <a:ext cx="5489544" cy="348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圆角矩形 10"/>
            <p:cNvSpPr/>
            <p:nvPr/>
          </p:nvSpPr>
          <p:spPr>
            <a:xfrm>
              <a:off x="6198107" y="5445620"/>
              <a:ext cx="677859" cy="360410"/>
            </a:xfrm>
            <a:prstGeom prst="round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dirty="0" smtClean="0"/>
                <a:t>mass</a:t>
              </a:r>
              <a:endParaRPr lang="zh-CN" altLang="en-US" sz="1200" dirty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308555" y="5285262"/>
              <a:ext cx="576061" cy="360410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dirty="0" smtClean="0"/>
                <a:t>SHE</a:t>
              </a:r>
              <a:endParaRPr lang="zh-CN" altLang="en-US" sz="1200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148327" y="5466261"/>
              <a:ext cx="573108" cy="35882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dirty="0" err="1" smtClean="0"/>
                <a:t>E</a:t>
              </a:r>
              <a:r>
                <a:rPr lang="en-US" altLang="zh-CN" sz="1200" baseline="-25000" dirty="0" err="1" smtClean="0"/>
                <a:t>sym</a:t>
              </a:r>
              <a:endParaRPr lang="zh-CN" altLang="en-US" sz="1200" baseline="-25000" dirty="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979152" y="4640652"/>
              <a:ext cx="776284" cy="35882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dirty="0" smtClean="0"/>
                <a:t>fission</a:t>
              </a:r>
              <a:endParaRPr lang="zh-CN" altLang="en-US" sz="1200" dirty="0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068214" y="4924851"/>
              <a:ext cx="1224128" cy="360410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dirty="0" smtClean="0"/>
                <a:t>astrophysics</a:t>
              </a:r>
              <a:endParaRPr lang="zh-CN" altLang="en-US" sz="1200" dirty="0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299706" y="4113533"/>
              <a:ext cx="679446" cy="35882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6127883" y="2258463"/>
            <a:ext cx="30161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 dirty="0" smtClean="0"/>
              <a:t>~ </a:t>
            </a:r>
            <a:r>
              <a:rPr lang="en-US" altLang="zh-CN" sz="1800" dirty="0" smtClean="0"/>
              <a:t>2500 </a:t>
            </a:r>
            <a:r>
              <a:rPr lang="en-US" altLang="zh-CN" sz="1800" dirty="0" smtClean="0"/>
              <a:t>measured masses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dirty="0" smtClean="0"/>
              <a:t>~ </a:t>
            </a:r>
            <a:r>
              <a:rPr lang="en-US" altLang="zh-CN" sz="1800" dirty="0" smtClean="0"/>
              <a:t>4500 </a:t>
            </a:r>
            <a:r>
              <a:rPr lang="en-US" altLang="zh-CN" sz="1800" dirty="0" smtClean="0"/>
              <a:t>unknown masses</a:t>
            </a:r>
            <a:endParaRPr lang="en-US" altLang="zh-C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99588" y="3940084"/>
            <a:ext cx="1440160" cy="40011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Neutrons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889" y="6237312"/>
            <a:ext cx="36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err="1" smtClean="0">
                <a:solidFill>
                  <a:srgbClr val="0000FF"/>
                </a:solidFill>
              </a:rPr>
              <a:t>rms</a:t>
            </a:r>
            <a:r>
              <a:rPr lang="en-US" altLang="zh-CN" sz="1800" dirty="0" smtClean="0">
                <a:solidFill>
                  <a:srgbClr val="0000FF"/>
                </a:solidFill>
              </a:rPr>
              <a:t> error of 200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keV</a:t>
            </a:r>
            <a:r>
              <a:rPr lang="en-US" altLang="zh-CN" sz="1800" dirty="0" smtClean="0">
                <a:solidFill>
                  <a:srgbClr val="0000FF"/>
                </a:solidFill>
              </a:rPr>
              <a:t> ~ 1000 </a:t>
            </a:r>
            <a:r>
              <a:rPr lang="en-US" altLang="zh-CN" sz="1800" dirty="0" err="1" smtClean="0">
                <a:solidFill>
                  <a:srgbClr val="0000FF"/>
                </a:solidFill>
              </a:rPr>
              <a:t>keV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/>
          <p:cNvSpPr>
            <a:spLocks noChangeArrowheads="1"/>
          </p:cNvSpPr>
          <p:nvPr/>
        </p:nvSpPr>
        <p:spPr bwMode="auto">
          <a:xfrm>
            <a:off x="4134325" y="6214663"/>
            <a:ext cx="482359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0000FF"/>
                </a:solidFill>
              </a:rPr>
              <a:t>N. Wang, T. Li, Phys. Rev. C</a:t>
            </a:r>
            <a:r>
              <a:rPr lang="en-US" altLang="zh-CN" sz="1800" b="1" dirty="0">
                <a:solidFill>
                  <a:srgbClr val="0000FF"/>
                </a:solidFill>
              </a:rPr>
              <a:t>88</a:t>
            </a:r>
            <a:r>
              <a:rPr lang="en-US" altLang="zh-CN" sz="1800" dirty="0">
                <a:solidFill>
                  <a:srgbClr val="0000FF"/>
                </a:solidFill>
              </a:rPr>
              <a:t>, 011301(R)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pic>
        <p:nvPicPr>
          <p:cNvPr id="5120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2861"/>
            <a:ext cx="6985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9"/>
          <p:cNvPicPr>
            <a:picLocks noChangeAspect="1" noChangeArrowheads="1"/>
          </p:cNvPicPr>
          <p:nvPr/>
        </p:nvPicPr>
        <p:blipFill>
          <a:blip r:embed="rId3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12" y="471645"/>
            <a:ext cx="49688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20"/>
          <p:cNvSpPr txBox="1">
            <a:spLocks noChangeArrowheads="1"/>
          </p:cNvSpPr>
          <p:nvPr/>
        </p:nvSpPr>
        <p:spPr bwMode="auto">
          <a:xfrm>
            <a:off x="468313" y="599766"/>
            <a:ext cx="3421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006600"/>
                </a:solidFill>
              </a:rPr>
              <a:t>charge </a:t>
            </a:r>
            <a:r>
              <a:rPr lang="en-US" altLang="zh-CN" sz="2800" b="1" dirty="0">
                <a:solidFill>
                  <a:srgbClr val="006600"/>
                </a:solidFill>
              </a:rPr>
              <a:t>radii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512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6243638"/>
            <a:ext cx="1872580" cy="36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2083"/>
            <a:ext cx="7247467" cy="3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03" y="2650829"/>
            <a:ext cx="4434297" cy="342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7383" y="2651921"/>
            <a:ext cx="4698633" cy="3902950"/>
            <a:chOff x="4716016" y="155574"/>
            <a:chExt cx="4421300" cy="3657102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55574"/>
              <a:ext cx="4336498" cy="327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224410" y="3495448"/>
              <a:ext cx="3912906" cy="3172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altLang="zh-CN" sz="1600" dirty="0" err="1"/>
                <a:t>Angeli</a:t>
              </a:r>
              <a:r>
                <a:rPr lang="en-US" altLang="zh-CN" sz="1600" dirty="0"/>
                <a:t>, </a:t>
              </a:r>
              <a:r>
                <a:rPr lang="en-US" altLang="zh-CN" sz="1600" dirty="0" smtClean="0"/>
                <a:t>et al.,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J. Phys. G </a:t>
              </a:r>
              <a:r>
                <a:rPr lang="en-US" altLang="zh-CN" sz="1600" b="1" dirty="0" smtClean="0"/>
                <a:t>42</a:t>
              </a:r>
              <a:r>
                <a:rPr lang="en-US" altLang="zh-CN" sz="1600" dirty="0" smtClean="0"/>
                <a:t> </a:t>
              </a:r>
              <a:r>
                <a:rPr lang="en-US" altLang="zh-CN" sz="1600" dirty="0"/>
                <a:t>(2015) 055108</a:t>
              </a:r>
              <a:endParaRPr lang="zh-CN" altLang="en-US" sz="1600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5364088" y="6156593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00FF"/>
                </a:solidFill>
              </a:rPr>
              <a:t>N. </a:t>
            </a:r>
            <a:r>
              <a:rPr lang="en-US" altLang="zh-CN" sz="1600" dirty="0">
                <a:solidFill>
                  <a:srgbClr val="0000FF"/>
                </a:solidFill>
              </a:rPr>
              <a:t>Wang, Tao </a:t>
            </a:r>
            <a:r>
              <a:rPr lang="en-US" altLang="zh-CN" sz="1600" dirty="0" smtClean="0">
                <a:solidFill>
                  <a:srgbClr val="0000FF"/>
                </a:solidFill>
              </a:rPr>
              <a:t>Li,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Acta</a:t>
            </a:r>
            <a:r>
              <a:rPr lang="en-US" altLang="zh-CN" sz="1600" dirty="0" smtClean="0">
                <a:solidFill>
                  <a:srgbClr val="0000FF"/>
                </a:solidFill>
              </a:rPr>
              <a:t> Phys. Polo. B. </a:t>
            </a:r>
            <a:r>
              <a:rPr lang="en-US" altLang="zh-CN" sz="1600" b="1" dirty="0">
                <a:solidFill>
                  <a:srgbClr val="0000FF"/>
                </a:solidFill>
              </a:rPr>
              <a:t>12</a:t>
            </a:r>
            <a:r>
              <a:rPr lang="en-US" altLang="zh-CN" sz="1600" dirty="0">
                <a:solidFill>
                  <a:srgbClr val="0000FF"/>
                </a:solidFill>
              </a:rPr>
              <a:t> (2019</a:t>
            </a:r>
            <a:r>
              <a:rPr lang="en-US" altLang="zh-CN" sz="1600" dirty="0" smtClean="0">
                <a:solidFill>
                  <a:srgbClr val="0000FF"/>
                </a:solidFill>
              </a:rPr>
              <a:t>) 715 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68313" y="599766"/>
            <a:ext cx="3421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006600"/>
                </a:solidFill>
              </a:rPr>
              <a:t>charge </a:t>
            </a:r>
            <a:r>
              <a:rPr lang="en-US" altLang="zh-CN" sz="2800" b="1" dirty="0">
                <a:solidFill>
                  <a:srgbClr val="006600"/>
                </a:solidFill>
              </a:rPr>
              <a:t>radii</a:t>
            </a:r>
            <a:endParaRPr lang="zh-C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12" y="471645"/>
            <a:ext cx="49688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2083"/>
            <a:ext cx="7247467" cy="3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6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280920" cy="432048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We proposed a macro-micro mass model with an </a:t>
            </a:r>
            <a:r>
              <a:rPr lang="en-US" altLang="zh-CN" sz="2000" dirty="0" err="1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rms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error of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298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keV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</a:t>
            </a:r>
            <a:b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 which some</a:t>
            </a:r>
            <a:r>
              <a:rPr lang="en-US" altLang="zh-CN" sz="20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symmetries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(</a:t>
            </a:r>
            <a:r>
              <a:rPr lang="en-US" altLang="zh-CN" sz="2000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prolate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 oblate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, proton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 neutron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, valence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proton 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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  <a:sym typeface="Wingdings" pitchFamily="2" charset="2"/>
              </a:rPr>
              <a:t>valence neutron)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are considered.</a:t>
            </a:r>
            <a:r>
              <a:rPr lang="en-US" altLang="zh-CN" sz="16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symmetry energy term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plays a key role to the mass predictions of nuclei approaching to neutron drip line. 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large discrepancy 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between WS4 and HFB17 for the masses of neutron drip line nuclei could be due to the uncertainty of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4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-order symmetry energy coefficient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The predicted shell </a:t>
            </a:r>
            <a:r>
              <a:rPr lang="en-US" altLang="zh-CN" sz="20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effects for nuclei with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sub-shell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closure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are clearly observed in the shell gaps, deformation energies and charge radii. </a:t>
            </a: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endParaRPr lang="en-US" altLang="zh-CN" sz="20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40913" y="650119"/>
            <a:ext cx="6511110" cy="690941"/>
          </a:xfrm>
        </p:spPr>
        <p:txBody>
          <a:bodyPr/>
          <a:lstStyle/>
          <a:p>
            <a:pPr marL="462335" indent="-462335">
              <a:buFont typeface="Wingdings" pitchFamily="2" charset="2"/>
              <a:buChar char="p"/>
            </a:pPr>
            <a:r>
              <a:rPr lang="en-US" altLang="zh-CN" dirty="0" smtClean="0">
                <a:solidFill>
                  <a:schemeClr val="accent2"/>
                </a:solidFill>
                <a:ea typeface="微软雅黑" pitchFamily="34" charset="-122"/>
              </a:rPr>
              <a:t>Summary and discussions</a:t>
            </a:r>
            <a:endParaRPr lang="zh-CN" altLang="en-US" dirty="0" smtClean="0">
              <a:solidFill>
                <a:schemeClr val="accent2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5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2" y="2060848"/>
            <a:ext cx="79216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880" tIns="36940" rIns="73880" bIns="36940" numCol="1" anchor="b" anchorCtr="0" compatLnSpc="1">
            <a:prstTxWarp prst="textNoShape">
              <a:avLst/>
            </a:prstTxWarp>
          </a:bodyPr>
          <a:lstStyle>
            <a:lvl1pPr algn="l" defTabSz="737936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37936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defTabSz="737936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defTabSz="737936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defTabSz="737936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323972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647944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971916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295888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Thank you for your attention</a:t>
            </a:r>
            <a:endParaRPr lang="zh-CN" altLang="en-US" sz="4500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5696" y="3933056"/>
            <a:ext cx="39984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tx2"/>
                </a:solidFill>
              </a:rPr>
              <a:t>Nuclear </a:t>
            </a:r>
            <a:r>
              <a:rPr lang="en-US" altLang="zh-CN" sz="2000" dirty="0">
                <a:solidFill>
                  <a:schemeClr val="tx2"/>
                </a:solidFill>
              </a:rPr>
              <a:t>mass tables </a:t>
            </a:r>
            <a:r>
              <a:rPr lang="en-US" altLang="zh-CN" sz="2000" dirty="0" smtClean="0">
                <a:solidFill>
                  <a:schemeClr val="tx2"/>
                </a:solidFill>
              </a:rPr>
              <a:t>&amp; Codes </a:t>
            </a:r>
            <a:r>
              <a:rPr lang="zh-CN" altLang="en-US" sz="2000" dirty="0" smtClean="0">
                <a:solidFill>
                  <a:schemeClr val="tx2"/>
                </a:solidFill>
              </a:rPr>
              <a:t>：</a:t>
            </a:r>
            <a:r>
              <a:rPr lang="en-US" altLang="zh-CN" sz="2000" dirty="0">
                <a:solidFill>
                  <a:schemeClr val="tx2"/>
                </a:solidFill>
                <a:hlinkClick r:id="rId2"/>
              </a:rPr>
              <a:t>www.</a:t>
            </a:r>
            <a:r>
              <a:rPr lang="en-US" altLang="zh-CN" sz="2000" dirty="0">
                <a:hlinkClick r:id="rId2"/>
              </a:rPr>
              <a:t>ImQMD.com/mass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" y="1861841"/>
            <a:ext cx="8964488" cy="386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29629" y="836712"/>
            <a:ext cx="85472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600" dirty="0" smtClean="0"/>
              <a:t>Statistical errors based on variation </a:t>
            </a:r>
            <a:r>
              <a:rPr lang="en-US" altLang="zh-CN" sz="2600" dirty="0"/>
              <a:t>of fit </a:t>
            </a:r>
            <a:r>
              <a:rPr lang="en-US" altLang="zh-CN" sz="2600" dirty="0" smtClean="0"/>
              <a:t>data  (WS*)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609623" y="58052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C</a:t>
            </a:r>
            <a:r>
              <a:rPr lang="en-US" altLang="zh-CN" sz="2000" dirty="0" smtClean="0"/>
              <a:t>onsidering </a:t>
            </a:r>
            <a:r>
              <a:rPr lang="en-US" altLang="zh-CN" sz="2000" dirty="0"/>
              <a:t>the weak correlations </a:t>
            </a:r>
            <a:r>
              <a:rPr lang="en-US" altLang="zh-CN" sz="2000" dirty="0" smtClean="0"/>
              <a:t>between parameters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macro part and </a:t>
            </a:r>
            <a:r>
              <a:rPr lang="en-US" altLang="zh-CN" sz="2000" dirty="0"/>
              <a:t>those of </a:t>
            </a:r>
            <a:r>
              <a:rPr lang="en-US" altLang="zh-CN" sz="2000" dirty="0" smtClean="0"/>
              <a:t>micro part</a:t>
            </a:r>
            <a:endParaRPr lang="zh-CN" altLang="en-US" sz="2000" dirty="0"/>
          </a:p>
        </p:txBody>
      </p:sp>
      <p:sp>
        <p:nvSpPr>
          <p:cNvPr id="6" name="左右箭头 5"/>
          <p:cNvSpPr/>
          <p:nvPr/>
        </p:nvSpPr>
        <p:spPr bwMode="auto">
          <a:xfrm>
            <a:off x="6780498" y="3933056"/>
            <a:ext cx="576064" cy="144016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988840"/>
            <a:ext cx="2902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Maximum likelihood estimation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85120" y="6186790"/>
            <a:ext cx="43233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3366FF"/>
                </a:solidFill>
              </a:rPr>
              <a:t>M. Liu, et al., Chin. Phys. </a:t>
            </a:r>
            <a:r>
              <a:rPr lang="en-US" altLang="zh-CN" sz="1600" dirty="0">
                <a:solidFill>
                  <a:srgbClr val="3366FF"/>
                </a:solidFill>
              </a:rPr>
              <a:t>C </a:t>
            </a:r>
            <a:r>
              <a:rPr lang="en-US" altLang="zh-CN" sz="1600" b="1" dirty="0" smtClean="0">
                <a:solidFill>
                  <a:srgbClr val="3366FF"/>
                </a:solidFill>
              </a:rPr>
              <a:t>41</a:t>
            </a:r>
            <a:r>
              <a:rPr lang="en-US" altLang="zh-CN" sz="1600" dirty="0" smtClean="0">
                <a:solidFill>
                  <a:srgbClr val="3366FF"/>
                </a:solidFill>
              </a:rPr>
              <a:t> (</a:t>
            </a:r>
            <a:r>
              <a:rPr lang="en-US" altLang="zh-CN" sz="1600" dirty="0">
                <a:solidFill>
                  <a:srgbClr val="3366FF"/>
                </a:solidFill>
              </a:rPr>
              <a:t>2017) 114101</a:t>
            </a:r>
            <a:endParaRPr lang="zh-CN" alt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41900" y="4184938"/>
            <a:ext cx="392157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100" b="1" dirty="0" smtClean="0">
                <a:solidFill>
                  <a:srgbClr val="FF0000"/>
                </a:solidFill>
              </a:rPr>
              <a:t>Does the SH island exist?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100" b="1" dirty="0" smtClean="0">
                <a:solidFill>
                  <a:srgbClr val="FF0000"/>
                </a:solidFill>
              </a:rPr>
              <a:t>Where is the center?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6372225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07504" y="4077072"/>
            <a:ext cx="28797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200" dirty="0">
                <a:solidFill>
                  <a:srgbClr val="333333"/>
                </a:solidFill>
                <a:latin typeface="Calibri" pitchFamily="34" charset="0"/>
              </a:rPr>
              <a:t>Yu. </a:t>
            </a:r>
            <a:r>
              <a:rPr lang="en-US" altLang="zh-CN" sz="2200" dirty="0" err="1">
                <a:solidFill>
                  <a:srgbClr val="333333"/>
                </a:solidFill>
                <a:latin typeface="Calibri" pitchFamily="34" charset="0"/>
              </a:rPr>
              <a:t>Oganessian</a:t>
            </a:r>
            <a:r>
              <a:rPr lang="en-US" altLang="zh-CN" sz="2200" dirty="0">
                <a:solidFill>
                  <a:srgbClr val="333333"/>
                </a:solidFill>
                <a:latin typeface="Calibri" pitchFamily="34" charset="0"/>
              </a:rPr>
              <a:t>. </a:t>
            </a:r>
            <a:r>
              <a:rPr lang="en-US" altLang="zh-CN" dirty="0">
                <a:solidFill>
                  <a:srgbClr val="333333"/>
                </a:solidFill>
              </a:rPr>
              <a:t>SKLTP/CAS - BLTP/JINR</a:t>
            </a:r>
            <a:r>
              <a:rPr lang="en-US" altLang="zh-CN" sz="2200" dirty="0">
                <a:solidFill>
                  <a:srgbClr val="333333"/>
                </a:solidFill>
                <a:latin typeface="Calibri" pitchFamily="34" charset="0"/>
              </a:rPr>
              <a:t> July 16, 2014, </a:t>
            </a:r>
            <a:r>
              <a:rPr lang="en-US" altLang="zh-CN" sz="2200" dirty="0" err="1">
                <a:solidFill>
                  <a:srgbClr val="333333"/>
                </a:solidFill>
                <a:latin typeface="Calibri" pitchFamily="34" charset="0"/>
              </a:rPr>
              <a:t>Dubna</a:t>
            </a:r>
            <a:endParaRPr lang="ru-RU" altLang="zh-CN" sz="2200" dirty="0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427538" y="2852738"/>
            <a:ext cx="122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1600">
                <a:latin typeface="Calibri" pitchFamily="34" charset="0"/>
              </a:rPr>
              <a:t>neutrons</a:t>
            </a:r>
            <a:r>
              <a:rPr lang="en-US" altLang="zh-CN" sz="1400">
                <a:latin typeface="Calibri" pitchFamily="34" charset="0"/>
              </a:rPr>
              <a:t>   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513" y="3168650"/>
            <a:ext cx="9107488" cy="3689350"/>
            <a:chOff x="36513" y="3168650"/>
            <a:chExt cx="9107488" cy="3689350"/>
          </a:xfrm>
        </p:grpSpPr>
        <p:sp>
          <p:nvSpPr>
            <p:cNvPr id="9" name="TextBox 52"/>
            <p:cNvSpPr txBox="1">
              <a:spLocks noChangeArrowheads="1"/>
            </p:cNvSpPr>
            <p:nvPr/>
          </p:nvSpPr>
          <p:spPr bwMode="auto">
            <a:xfrm>
              <a:off x="36513" y="5519738"/>
              <a:ext cx="3311525" cy="6159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en-US" altLang="zh-CN" sz="17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N. Wang, Z. Liang, M. Liu, X. Wu, </a:t>
              </a:r>
            </a:p>
            <a:p>
              <a:pPr algn="l" eaLnBrk="1" hangingPunct="1">
                <a:defRPr/>
              </a:pPr>
              <a:r>
                <a:rPr lang="en-US" altLang="zh-CN" sz="17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Phys. Rev. C </a:t>
              </a:r>
              <a:r>
                <a:rPr lang="en-US" altLang="zh-CN" sz="17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82 </a:t>
              </a:r>
              <a:r>
                <a:rPr lang="en-US" altLang="zh-CN" sz="17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(2010) 044304</a:t>
              </a:r>
              <a:r>
                <a:rPr lang="en-US" altLang="zh-CN" sz="17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altLang="zh-CN" sz="17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1208" name="Group 24"/>
            <p:cNvGrpSpPr>
              <a:grpSpLocks/>
            </p:cNvGrpSpPr>
            <p:nvPr/>
          </p:nvGrpSpPr>
          <p:grpSpPr bwMode="auto">
            <a:xfrm>
              <a:off x="3276601" y="3168650"/>
              <a:ext cx="5867400" cy="3689350"/>
              <a:chOff x="2064" y="1996"/>
              <a:chExt cx="3696" cy="2324"/>
            </a:xfrm>
          </p:grpSpPr>
          <p:pic>
            <p:nvPicPr>
              <p:cNvPr id="820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38"/>
              <a:stretch>
                <a:fillRect/>
              </a:stretch>
            </p:blipFill>
            <p:spPr bwMode="auto">
              <a:xfrm>
                <a:off x="2064" y="1996"/>
                <a:ext cx="3696" cy="2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1" name="Rectangle 13"/>
              <p:cNvSpPr>
                <a:spLocks noChangeArrowheads="1"/>
              </p:cNvSpPr>
              <p:nvPr/>
            </p:nvSpPr>
            <p:spPr bwMode="auto">
              <a:xfrm>
                <a:off x="3696" y="3838"/>
                <a:ext cx="15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en-US" altLang="zh-CN" sz="1600"/>
                  <a:t>Courtesy of Qiu-Hong Mo</a:t>
                </a:r>
              </a:p>
            </p:txBody>
          </p:sp>
        </p:grpSp>
      </p:grpSp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3588" y="1"/>
            <a:ext cx="2600412" cy="234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3588" y="2420888"/>
            <a:ext cx="2592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Super-heavy island or shoal?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 bwMode="auto">
          <a:xfrm>
            <a:off x="4122860" y="883082"/>
            <a:ext cx="72008" cy="72008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384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971"/>
            <a:ext cx="3700026" cy="268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9036496" cy="395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872208" y="2636912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CN" dirty="0" smtClean="0"/>
              <a:t>Y.-H. Zhang, Yu. A. Litvinov, T. Uesaka </a:t>
            </a:r>
            <a:r>
              <a:rPr lang="pt-BR" altLang="zh-CN" dirty="0"/>
              <a:t>and </a:t>
            </a:r>
            <a:r>
              <a:rPr lang="pt-BR" altLang="zh-CN" dirty="0" smtClean="0"/>
              <a:t>H.-S. </a:t>
            </a:r>
            <a:r>
              <a:rPr lang="pt-BR" altLang="zh-CN" dirty="0"/>
              <a:t>Xu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04248" y="5517232"/>
            <a:ext cx="867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</a:rPr>
              <a:t>Z=82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16088" y="5517232"/>
            <a:ext cx="867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solidFill>
                  <a:srgbClr val="0000FF"/>
                </a:solidFill>
              </a:rPr>
              <a:t>N=82</a:t>
            </a:r>
            <a:endParaRPr lang="zh-CN" altLang="en-US" sz="2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3963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Discrepancies increase evidently approaching neutron drip line</a:t>
            </a:r>
            <a:endParaRPr lang="zh-CN" alt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1520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6600"/>
                </a:solidFill>
              </a:rPr>
              <a:t>What is the reason?</a:t>
            </a:r>
          </a:p>
        </p:txBody>
      </p:sp>
    </p:spTree>
    <p:extLst>
      <p:ext uri="{BB962C8B-B14F-4D97-AF65-F5344CB8AC3E}">
        <p14:creationId xmlns:p14="http://schemas.microsoft.com/office/powerpoint/2010/main" val="40256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57" name="Group 13"/>
          <p:cNvGrpSpPr>
            <a:grpSpLocks/>
          </p:cNvGrpSpPr>
          <p:nvPr/>
        </p:nvGrpSpPr>
        <p:grpSpPr bwMode="auto">
          <a:xfrm>
            <a:off x="4894263" y="155575"/>
            <a:ext cx="4249737" cy="3144838"/>
            <a:chOff x="3083" y="98"/>
            <a:chExt cx="2677" cy="1981"/>
          </a:xfrm>
        </p:grpSpPr>
        <p:pic>
          <p:nvPicPr>
            <p:cNvPr id="10854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98"/>
              <a:ext cx="2677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842"/>
              <a:ext cx="136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546" name="Picture 5" descr="Illustration of basis for asymmetric term">
            <a:hlinkClick r:id="rId4" tooltip="Illustration of basis for asymmetric ter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573463"/>
            <a:ext cx="3819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7" descr="cernria1_3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5270"/>
          <a:stretch>
            <a:fillRect/>
          </a:stretch>
        </p:blipFill>
        <p:spPr bwMode="auto">
          <a:xfrm>
            <a:off x="198331" y="2966972"/>
            <a:ext cx="4968875" cy="319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39666" y="6182631"/>
            <a:ext cx="1708398" cy="3231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/>
              <a:t>From Wikipedia</a:t>
            </a:r>
            <a:endParaRPr lang="zh-CN" altLang="en-US" dirty="0"/>
          </a:p>
        </p:txBody>
      </p:sp>
      <p:sp>
        <p:nvSpPr>
          <p:cNvPr id="108554" name="Text Box 6"/>
          <p:cNvSpPr txBox="1">
            <a:spLocks noChangeArrowheads="1"/>
          </p:cNvSpPr>
          <p:nvPr/>
        </p:nvSpPr>
        <p:spPr bwMode="auto">
          <a:xfrm>
            <a:off x="576980" y="297799"/>
            <a:ext cx="44640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200" b="1" dirty="0" smtClean="0">
                <a:ea typeface="微软雅黑" pitchFamily="34" charset="-122"/>
              </a:rPr>
              <a:t>Symmetry </a:t>
            </a:r>
            <a:r>
              <a:rPr lang="en-US" altLang="zh-CN" sz="2200" b="1" dirty="0">
                <a:ea typeface="微软雅黑" pitchFamily="34" charset="-122"/>
              </a:rPr>
              <a:t>energy coefficients</a:t>
            </a:r>
            <a:endParaRPr lang="en-US" altLang="zh-CN" sz="2200" b="1" baseline="-25000" dirty="0">
              <a:ea typeface="微软雅黑" pitchFamily="34" charset="-122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824" y="980728"/>
            <a:ext cx="3960564" cy="463956"/>
          </a:xfrm>
          <a:prstGeom prst="rect">
            <a:avLst/>
          </a:prstGeom>
          <a:noFill/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198331" y="2106612"/>
            <a:ext cx="4968875" cy="481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300" b="1" dirty="0">
                <a:solidFill>
                  <a:srgbClr val="FF00FF"/>
                </a:solidFill>
              </a:rPr>
              <a:t>Parabolic law for drip line nuclei?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948488" y="333375"/>
            <a:ext cx="1295400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Normal</a:t>
            </a:r>
            <a:br>
              <a:rPr lang="en-US" altLang="zh-CN" sz="1400"/>
            </a:br>
            <a:r>
              <a:rPr lang="en-US" altLang="zh-CN" sz="1400">
                <a:solidFill>
                  <a:srgbClr val="FF0000"/>
                </a:solidFill>
              </a:rPr>
              <a:t>Accelerating</a:t>
            </a:r>
            <a:r>
              <a:rPr lang="en-US" altLang="zh-CN" sz="1400"/>
              <a:t/>
            </a:r>
            <a:br>
              <a:rPr lang="en-US" altLang="zh-CN" sz="1400"/>
            </a:br>
            <a:r>
              <a:rPr lang="en-US" altLang="zh-CN" sz="1400">
                <a:solidFill>
                  <a:srgbClr val="0000FF"/>
                </a:solidFill>
              </a:rPr>
              <a:t>Decelerative</a:t>
            </a:r>
            <a:r>
              <a:rPr lang="en-US" altLang="zh-CN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4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1187" y="5661025"/>
            <a:ext cx="813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6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Macro-micro</a:t>
            </a:r>
            <a:r>
              <a:rPr lang="zh-CN" altLang="en-US" sz="26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concept</a:t>
            </a:r>
            <a:r>
              <a:rPr lang="zh-CN" altLang="en-US" sz="26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&amp; </a:t>
            </a:r>
            <a:r>
              <a:rPr lang="en-US" altLang="zh-CN" sz="26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Skyrme</a:t>
            </a:r>
            <a:r>
              <a:rPr lang="en-US" altLang="zh-CN" sz="26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energy density functional</a:t>
            </a:r>
          </a:p>
        </p:txBody>
      </p:sp>
      <p:pic>
        <p:nvPicPr>
          <p:cNvPr id="2662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68405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18"/>
          <p:cNvSpPr>
            <a:spLocks noChangeArrowheads="1"/>
          </p:cNvSpPr>
          <p:nvPr/>
        </p:nvSpPr>
        <p:spPr bwMode="auto">
          <a:xfrm>
            <a:off x="539750" y="3076575"/>
            <a:ext cx="2016125" cy="576263"/>
          </a:xfrm>
          <a:prstGeom prst="wedgeRoundRectCallout">
            <a:avLst>
              <a:gd name="adj1" fmla="val 44014"/>
              <a:gd name="adj2" fmla="val -118597"/>
              <a:gd name="adj3" fmla="val 16667"/>
            </a:avLst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CN" sz="2400" b="1" dirty="0"/>
              <a:t>Liquid drop</a:t>
            </a:r>
            <a:endParaRPr lang="zh-CN" altLang="en-US" sz="2400" b="1" dirty="0"/>
          </a:p>
        </p:txBody>
      </p:sp>
      <p:sp>
        <p:nvSpPr>
          <p:cNvPr id="26629" name="AutoShape 19"/>
          <p:cNvSpPr>
            <a:spLocks noChangeArrowheads="1"/>
          </p:cNvSpPr>
          <p:nvPr/>
        </p:nvSpPr>
        <p:spPr bwMode="auto">
          <a:xfrm>
            <a:off x="2700338" y="3076575"/>
            <a:ext cx="2520950" cy="576263"/>
          </a:xfrm>
          <a:prstGeom prst="wedgeRoundRectCallout">
            <a:avLst>
              <a:gd name="adj1" fmla="val 42444"/>
              <a:gd name="adj2" fmla="val -125481"/>
              <a:gd name="adj3" fmla="val 16667"/>
            </a:avLst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3300"/>
                </a:solidFill>
                <a:ea typeface="微软雅黑" pitchFamily="34" charset="-122"/>
              </a:rPr>
              <a:t>Deformation</a:t>
            </a:r>
          </a:p>
        </p:txBody>
      </p:sp>
      <p:sp>
        <p:nvSpPr>
          <p:cNvPr id="26630" name="AutoShape 20"/>
          <p:cNvSpPr>
            <a:spLocks noChangeArrowheads="1"/>
          </p:cNvSpPr>
          <p:nvPr/>
        </p:nvSpPr>
        <p:spPr bwMode="auto">
          <a:xfrm>
            <a:off x="5364163" y="3076575"/>
            <a:ext cx="1655762" cy="576263"/>
          </a:xfrm>
          <a:prstGeom prst="wedgeRoundRectCallout">
            <a:avLst>
              <a:gd name="adj1" fmla="val 2639"/>
              <a:gd name="adj2" fmla="val -129065"/>
              <a:gd name="adj3" fmla="val 16667"/>
            </a:avLst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CN" sz="2400" b="1" dirty="0" smtClean="0"/>
              <a:t>Shell</a:t>
            </a:r>
            <a:endParaRPr lang="en-US" altLang="zh-CN" sz="2400" b="1" dirty="0"/>
          </a:p>
        </p:txBody>
      </p:sp>
      <p:sp>
        <p:nvSpPr>
          <p:cNvPr id="26631" name="AutoShape 26"/>
          <p:cNvSpPr>
            <a:spLocks noChangeArrowheads="1"/>
          </p:cNvSpPr>
          <p:nvPr/>
        </p:nvSpPr>
        <p:spPr bwMode="auto">
          <a:xfrm>
            <a:off x="7164388" y="3076575"/>
            <a:ext cx="1655762" cy="576263"/>
          </a:xfrm>
          <a:prstGeom prst="wedgeRoundRectCallout">
            <a:avLst>
              <a:gd name="adj1" fmla="val 7333"/>
              <a:gd name="adj2" fmla="val -135949"/>
              <a:gd name="adj3" fmla="val 16667"/>
            </a:avLst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rgbClr val="FF3300"/>
                </a:solidFill>
                <a:ea typeface="微软雅黑" pitchFamily="34" charset="-122"/>
              </a:rPr>
              <a:t>Residual</a:t>
            </a:r>
            <a:endParaRPr lang="zh-CN" altLang="en-US" sz="2400" b="1" dirty="0">
              <a:solidFill>
                <a:srgbClr val="FF3300"/>
              </a:solidFill>
              <a:ea typeface="微软雅黑" pitchFamily="34" charset="-122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66938"/>
            <a:ext cx="865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8208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11188" y="4941888"/>
            <a:ext cx="8208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Residual</a:t>
            </a:r>
            <a:r>
              <a:rPr lang="zh-CN" altLang="en-US" sz="2800" b="1" dirty="0">
                <a:solidFill>
                  <a:srgbClr val="FF33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Mirror </a:t>
            </a:r>
            <a:r>
              <a:rPr lang="zh-CN" altLang="en-US" sz="2800" b="1" dirty="0">
                <a:solidFill>
                  <a:srgbClr val="0066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pairing </a:t>
            </a:r>
            <a:r>
              <a:rPr lang="zh-CN" altLang="en-US" sz="2800" b="1" dirty="0">
                <a:solidFill>
                  <a:srgbClr val="0066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66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Wigner corrections...</a:t>
            </a: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612775" y="6308725"/>
            <a:ext cx="820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1800" dirty="0">
                <a:solidFill>
                  <a:srgbClr val="0000FF"/>
                </a:solidFill>
                <a:cs typeface="Arial" pitchFamily="34" charset="0"/>
              </a:rPr>
              <a:t>N. Wang, M. Liu, et al., PRC81-044322</a:t>
            </a:r>
            <a:r>
              <a:rPr lang="zh-CN" altLang="en-US" sz="1800" dirty="0">
                <a:solidFill>
                  <a:srgbClr val="0000FF"/>
                </a:solidFill>
                <a:cs typeface="Arial" pitchFamily="34" charset="0"/>
              </a:rPr>
              <a:t>；</a:t>
            </a:r>
            <a:r>
              <a:rPr lang="en-US" altLang="zh-CN" sz="1800" dirty="0">
                <a:solidFill>
                  <a:srgbClr val="0000FF"/>
                </a:solidFill>
                <a:cs typeface="Arial" pitchFamily="34" charset="0"/>
              </a:rPr>
              <a:t>PRC82-044304</a:t>
            </a:r>
            <a:r>
              <a:rPr lang="zh-CN" altLang="en-US" sz="1800" dirty="0">
                <a:solidFill>
                  <a:srgbClr val="0000FF"/>
                </a:solidFill>
                <a:cs typeface="Arial" pitchFamily="34" charset="0"/>
              </a:rPr>
              <a:t>；</a:t>
            </a:r>
            <a:r>
              <a:rPr lang="en-US" altLang="zh-CN" sz="1800" dirty="0">
                <a:solidFill>
                  <a:srgbClr val="0000FF"/>
                </a:solidFill>
                <a:cs typeface="Arial" pitchFamily="34" charset="0"/>
              </a:rPr>
              <a:t>PRC84-014333</a:t>
            </a:r>
            <a:r>
              <a:rPr lang="zh-CN" altLang="en-US" sz="1800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6636" name="TextBox 1"/>
          <p:cNvSpPr txBox="1">
            <a:spLocks noChangeArrowheads="1"/>
          </p:cNvSpPr>
          <p:nvPr/>
        </p:nvSpPr>
        <p:spPr bwMode="auto">
          <a:xfrm>
            <a:off x="468313" y="609655"/>
            <a:ext cx="7992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p"/>
            </a:pPr>
            <a:r>
              <a:rPr lang="en-US" altLang="zh-CN" sz="3000" dirty="0" err="1" smtClean="0">
                <a:solidFill>
                  <a:schemeClr val="accent2"/>
                </a:solidFill>
                <a:latin typeface="Verdana" pitchFamily="34" charset="0"/>
                <a:ea typeface="微软雅黑" pitchFamily="34" charset="-122"/>
              </a:rPr>
              <a:t>Weizsäcker-Skyrme</a:t>
            </a:r>
            <a:r>
              <a:rPr lang="en-US" altLang="zh-CN" sz="3000" dirty="0" smtClean="0">
                <a:solidFill>
                  <a:schemeClr val="accent2"/>
                </a:solidFill>
                <a:latin typeface="Verdana" pitchFamily="34" charset="0"/>
                <a:ea typeface="微软雅黑" pitchFamily="34" charset="-122"/>
              </a:rPr>
              <a:t> </a:t>
            </a:r>
            <a:r>
              <a:rPr lang="en-US" altLang="zh-CN" sz="3000" dirty="0">
                <a:solidFill>
                  <a:schemeClr val="accent2"/>
                </a:solidFill>
                <a:latin typeface="Verdana" pitchFamily="34" charset="0"/>
                <a:ea typeface="微软雅黑" pitchFamily="34" charset="-122"/>
              </a:rPr>
              <a:t>mass model</a:t>
            </a:r>
            <a:endParaRPr lang="zh-CN" altLang="en-US" sz="3000" dirty="0">
              <a:solidFill>
                <a:schemeClr val="accent2"/>
              </a:solidFill>
              <a:latin typeface="Verdana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1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532878" y="750987"/>
            <a:ext cx="4730105" cy="589781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Potential energy surface 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92686" y="2257051"/>
            <a:ext cx="4002932" cy="3619060"/>
            <a:chOff x="540197" y="2080865"/>
            <a:chExt cx="3887787" cy="3508375"/>
          </a:xfrm>
        </p:grpSpPr>
        <p:pic>
          <p:nvPicPr>
            <p:cNvPr id="29700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9"/>
            <a:stretch>
              <a:fillRect/>
            </a:stretch>
          </p:blipFill>
          <p:spPr bwMode="auto">
            <a:xfrm>
              <a:off x="540197" y="2080865"/>
              <a:ext cx="3887787" cy="350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19872" y="2422049"/>
              <a:ext cx="1008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aseline="30000" dirty="0" smtClean="0"/>
                <a:t>110</a:t>
              </a:r>
              <a:r>
                <a:rPr lang="en-US" altLang="zh-CN" sz="2200" dirty="0" smtClean="0"/>
                <a:t>Pd</a:t>
              </a:r>
              <a:endParaRPr lang="zh-CN" altLang="en-US" sz="2200" dirty="0"/>
            </a:p>
          </p:txBody>
        </p:sp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" y="2276871"/>
            <a:ext cx="4334660" cy="355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84598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Liquid drop part</a:t>
            </a:r>
            <a:endParaRPr lang="zh-CN" altLang="en-US" sz="2200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4"/>
          <a:srcRect l="24865" r="27371"/>
          <a:stretch/>
        </p:blipFill>
        <p:spPr bwMode="auto">
          <a:xfrm>
            <a:off x="5951118" y="814859"/>
            <a:ext cx="2644499" cy="6699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矩形 6"/>
          <p:cNvSpPr/>
          <p:nvPr/>
        </p:nvSpPr>
        <p:spPr>
          <a:xfrm>
            <a:off x="5580112" y="1845985"/>
            <a:ext cx="28055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/>
              <a:t>w</a:t>
            </a:r>
            <a:r>
              <a:rPr lang="en-US" altLang="zh-CN" sz="2200" dirty="0" smtClean="0"/>
              <a:t>ith shell corrections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88" y="5805264"/>
            <a:ext cx="4035658" cy="8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6" y="1700808"/>
            <a:ext cx="8892480" cy="405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212206" y="720267"/>
            <a:ext cx="4096884" cy="860812"/>
            <a:chOff x="5212206" y="720267"/>
            <a:chExt cx="4096884" cy="8608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206" y="790634"/>
              <a:ext cx="883299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C:\Users\user\Desktop\u=3738416030,465894757&amp;fm=26&amp;gp=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60355"/>
              <a:ext cx="512955" cy="561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user\Desktop\EyqRTOLLb03RBhC6e3a5=UljxiaF=A17yAkpi3qO5Vl1u151588725729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7986">
              <a:off x="7702910" y="720267"/>
              <a:ext cx="1606180" cy="86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531006" y="6228766"/>
            <a:ext cx="45888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N. </a:t>
            </a:r>
            <a:r>
              <a:rPr lang="en-US" altLang="zh-CN" dirty="0"/>
              <a:t>Wang, Tao </a:t>
            </a:r>
            <a:r>
              <a:rPr lang="en-US" altLang="zh-CN" dirty="0" smtClean="0"/>
              <a:t>Li, </a:t>
            </a:r>
            <a:r>
              <a:rPr lang="en-US" altLang="zh-CN" dirty="0" err="1" smtClean="0"/>
              <a:t>Acta</a:t>
            </a:r>
            <a:r>
              <a:rPr lang="en-US" altLang="zh-CN" dirty="0" smtClean="0"/>
              <a:t> Phys. Polo. B. </a:t>
            </a:r>
            <a:r>
              <a:rPr lang="en-US" altLang="zh-CN" b="1" dirty="0"/>
              <a:t>12</a:t>
            </a:r>
            <a:r>
              <a:rPr lang="en-US" altLang="zh-CN" dirty="0"/>
              <a:t> (2019</a:t>
            </a:r>
            <a:r>
              <a:rPr lang="en-US" altLang="zh-CN" dirty="0" smtClean="0"/>
              <a:t>) 715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968" y="643335"/>
            <a:ext cx="522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rgbClr val="006600"/>
                </a:solidFill>
              </a:rPr>
              <a:t>Parabolic approximation for the macroscopic potential energies</a:t>
            </a:r>
            <a:endParaRPr lang="zh-CN" altLang="en-US" sz="2200" b="1" dirty="0">
              <a:solidFill>
                <a:srgbClr val="0066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3335" y="5764615"/>
            <a:ext cx="39766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Myers</a:t>
            </a:r>
            <a:r>
              <a:rPr lang="en-US" altLang="zh-CN" dirty="0"/>
              <a:t>, </a:t>
            </a:r>
            <a:r>
              <a:rPr lang="en-US" altLang="zh-CN" dirty="0" err="1" smtClean="0"/>
              <a:t>Swiatecki</a:t>
            </a:r>
            <a:r>
              <a:rPr lang="en-US" altLang="zh-CN" dirty="0"/>
              <a:t>, </a:t>
            </a:r>
            <a:r>
              <a:rPr lang="en-US" altLang="zh-CN" dirty="0" err="1"/>
              <a:t>Nucl</a:t>
            </a:r>
            <a:r>
              <a:rPr lang="en-US" altLang="zh-CN" dirty="0"/>
              <a:t>. Phys. </a:t>
            </a:r>
            <a:r>
              <a:rPr lang="en-US" altLang="zh-CN" b="1" dirty="0" smtClean="0"/>
              <a:t>81</a:t>
            </a:r>
            <a:r>
              <a:rPr lang="en-US" altLang="zh-CN" dirty="0" smtClean="0"/>
              <a:t> </a:t>
            </a:r>
            <a:r>
              <a:rPr lang="en-US" altLang="zh-CN" dirty="0"/>
              <a:t>(1966</a:t>
            </a:r>
            <a:r>
              <a:rPr lang="en-US" altLang="zh-CN" dirty="0" smtClean="0"/>
              <a:t>)</a:t>
            </a:r>
            <a:r>
              <a:rPr lang="en-US" altLang="zh-CN" dirty="0"/>
              <a:t> 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4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150276</TotalTime>
  <Words>961</Words>
  <Application>Microsoft Office PowerPoint</Application>
  <PresentationFormat>全屏显示(4:3)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Profile</vt:lpstr>
      <vt:lpstr>Mass predictions for neutron-rich nuclei and super-heavy nuclei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Potential energy surface  </vt:lpstr>
      <vt:lpstr>PowerPoint 演示文稿</vt:lpstr>
      <vt:lpstr>PowerPoint 演示文稿</vt:lpstr>
      <vt:lpstr>Isospin dependence of model parameters</vt:lpstr>
      <vt:lpstr>PowerPoint 演示文稿</vt:lpstr>
      <vt:lpstr>Consideration of isospin symmetry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Deformations</vt:lpstr>
      <vt:lpstr>PowerPoint 演示文稿</vt:lpstr>
      <vt:lpstr>PowerPoint 演示文稿</vt:lpstr>
      <vt:lpstr>Summary and discussions</vt:lpstr>
      <vt:lpstr>PowerPoint 演示文稿</vt:lpstr>
      <vt:lpstr>PowerPoint 演示文稿</vt:lpstr>
    </vt:vector>
  </TitlesOfParts>
  <Company>GXNU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of mass formula by considering isospin effects</dc:title>
  <dc:creator>LIU</dc:creator>
  <cp:lastModifiedBy>user</cp:lastModifiedBy>
  <cp:revision>2398</cp:revision>
  <cp:lastPrinted>2019-11-25T09:23:34Z</cp:lastPrinted>
  <dcterms:created xsi:type="dcterms:W3CDTF">2010-02-01T06:17:41Z</dcterms:created>
  <dcterms:modified xsi:type="dcterms:W3CDTF">2019-11-26T02:46:34Z</dcterms:modified>
</cp:coreProperties>
</file>